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2.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3" r:id="rId1"/>
  </p:sldMasterIdLst>
  <p:notesMasterIdLst>
    <p:notesMasterId r:id="rId28"/>
  </p:notesMasterIdLst>
  <p:handoutMasterIdLst>
    <p:handoutMasterId r:id="rId29"/>
  </p:handoutMasterIdLst>
  <p:sldIdLst>
    <p:sldId id="330" r:id="rId2"/>
    <p:sldId id="319" r:id="rId3"/>
    <p:sldId id="326" r:id="rId4"/>
    <p:sldId id="263" r:id="rId5"/>
    <p:sldId id="264" r:id="rId6"/>
    <p:sldId id="265" r:id="rId7"/>
    <p:sldId id="266" r:id="rId8"/>
    <p:sldId id="267" r:id="rId9"/>
    <p:sldId id="268" r:id="rId10"/>
    <p:sldId id="269" r:id="rId11"/>
    <p:sldId id="270" r:id="rId12"/>
    <p:sldId id="271" r:id="rId13"/>
    <p:sldId id="327" r:id="rId14"/>
    <p:sldId id="316" r:id="rId15"/>
    <p:sldId id="325" r:id="rId16"/>
    <p:sldId id="296" r:id="rId17"/>
    <p:sldId id="297" r:id="rId18"/>
    <p:sldId id="292" r:id="rId19"/>
    <p:sldId id="331" r:id="rId20"/>
    <p:sldId id="300" r:id="rId21"/>
    <p:sldId id="277" r:id="rId22"/>
    <p:sldId id="310" r:id="rId23"/>
    <p:sldId id="314" r:id="rId24"/>
    <p:sldId id="286" r:id="rId25"/>
    <p:sldId id="328" r:id="rId26"/>
    <p:sldId id="284" r:id="rId27"/>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802" autoAdjust="0"/>
    <p:restoredTop sz="97599" autoAdjust="0"/>
  </p:normalViewPr>
  <p:slideViewPr>
    <p:cSldViewPr snapToObjects="1">
      <p:cViewPr>
        <p:scale>
          <a:sx n="90" d="100"/>
          <a:sy n="90" d="100"/>
        </p:scale>
        <p:origin x="-2310" y="-468"/>
      </p:cViewPr>
      <p:guideLst>
        <p:guide orient="horz" pos="1153"/>
        <p:guide pos="603"/>
      </p:guideLst>
    </p:cSldViewPr>
  </p:slideViewPr>
  <p:outlineViewPr>
    <p:cViewPr>
      <p:scale>
        <a:sx n="33" d="100"/>
        <a:sy n="33" d="100"/>
      </p:scale>
      <p:origin x="0" y="2538"/>
    </p:cViewPr>
  </p:outlineViewPr>
  <p:notesTextViewPr>
    <p:cViewPr>
      <p:scale>
        <a:sx n="1" d="1"/>
        <a:sy n="1" d="1"/>
      </p:scale>
      <p:origin x="0" y="0"/>
    </p:cViewPr>
  </p:notesTextViewPr>
  <p:sorterViewPr>
    <p:cViewPr>
      <p:scale>
        <a:sx n="100" d="100"/>
        <a:sy n="100" d="100"/>
      </p:scale>
      <p:origin x="0" y="5184"/>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Bælgplanter!$C$9</c:f>
              <c:strCache>
                <c:ptCount val="1"/>
                <c:pt idx="0">
                  <c:v>Rødkløver</c:v>
                </c:pt>
              </c:strCache>
            </c:strRef>
          </c:tx>
          <c:spPr>
            <a:solidFill>
              <a:srgbClr val="C00000"/>
            </a:solidFill>
          </c:spPr>
          <c:invertIfNegative val="0"/>
          <c:cat>
            <c:multiLvlStrRef>
              <c:f>Bælgplanter!$D$6:$K$8</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Bælgplanter!$D$9:$K$9</c:f>
              <c:numCache>
                <c:formatCode>General</c:formatCode>
                <c:ptCount val="8"/>
                <c:pt idx="4">
                  <c:v>32</c:v>
                </c:pt>
                <c:pt idx="5">
                  <c:v>35</c:v>
                </c:pt>
                <c:pt idx="6">
                  <c:v>41</c:v>
                </c:pt>
                <c:pt idx="7">
                  <c:v>46</c:v>
                </c:pt>
              </c:numCache>
            </c:numRef>
          </c:val>
        </c:ser>
        <c:ser>
          <c:idx val="1"/>
          <c:order val="1"/>
          <c:tx>
            <c:strRef>
              <c:f>Bælgplanter!$C$10</c:f>
              <c:strCache>
                <c:ptCount val="1"/>
                <c:pt idx="0">
                  <c:v>Hvidkløver</c:v>
                </c:pt>
              </c:strCache>
            </c:strRef>
          </c:tx>
          <c:spPr>
            <a:solidFill>
              <a:schemeClr val="accent5"/>
            </a:solidFill>
          </c:spPr>
          <c:invertIfNegative val="0"/>
          <c:cat>
            <c:multiLvlStrRef>
              <c:f>Bælgplanter!$D$6:$K$8</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Bælgplanter!$D$10:$K$10</c:f>
              <c:numCache>
                <c:formatCode>General</c:formatCode>
                <c:ptCount val="8"/>
                <c:pt idx="0">
                  <c:v>38</c:v>
                </c:pt>
                <c:pt idx="1">
                  <c:v>30</c:v>
                </c:pt>
                <c:pt idx="2">
                  <c:v>32</c:v>
                </c:pt>
                <c:pt idx="3">
                  <c:v>14</c:v>
                </c:pt>
                <c:pt idx="4">
                  <c:v>14</c:v>
                </c:pt>
                <c:pt idx="5">
                  <c:v>9</c:v>
                </c:pt>
                <c:pt idx="6">
                  <c:v>7</c:v>
                </c:pt>
                <c:pt idx="7">
                  <c:v>8</c:v>
                </c:pt>
              </c:numCache>
            </c:numRef>
          </c:val>
        </c:ser>
        <c:ser>
          <c:idx val="2"/>
          <c:order val="2"/>
          <c:tx>
            <c:strRef>
              <c:f>Bælgplanter!$C$11</c:f>
              <c:strCache>
                <c:ptCount val="1"/>
                <c:pt idx="0">
                  <c:v>Græs</c:v>
                </c:pt>
              </c:strCache>
            </c:strRef>
          </c:tx>
          <c:spPr>
            <a:solidFill>
              <a:schemeClr val="tx2"/>
            </a:solidFill>
          </c:spPr>
          <c:invertIfNegative val="0"/>
          <c:cat>
            <c:multiLvlStrRef>
              <c:f>Bælgplanter!$D$6:$K$8</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Bælgplanter!$D$11:$K$11</c:f>
              <c:numCache>
                <c:formatCode>General</c:formatCode>
                <c:ptCount val="8"/>
                <c:pt idx="0">
                  <c:v>62</c:v>
                </c:pt>
                <c:pt idx="1">
                  <c:v>70</c:v>
                </c:pt>
                <c:pt idx="2">
                  <c:v>68</c:v>
                </c:pt>
                <c:pt idx="3">
                  <c:v>86</c:v>
                </c:pt>
                <c:pt idx="4">
                  <c:v>54</c:v>
                </c:pt>
                <c:pt idx="5">
                  <c:v>56</c:v>
                </c:pt>
                <c:pt idx="6">
                  <c:v>52</c:v>
                </c:pt>
                <c:pt idx="7">
                  <c:v>46</c:v>
                </c:pt>
              </c:numCache>
            </c:numRef>
          </c:val>
        </c:ser>
        <c:dLbls>
          <c:showLegendKey val="0"/>
          <c:showVal val="0"/>
          <c:showCatName val="0"/>
          <c:showSerName val="0"/>
          <c:showPercent val="0"/>
          <c:showBubbleSize val="0"/>
        </c:dLbls>
        <c:gapWidth val="150"/>
        <c:overlap val="100"/>
        <c:axId val="32283648"/>
        <c:axId val="32289536"/>
      </c:barChart>
      <c:catAx>
        <c:axId val="32283648"/>
        <c:scaling>
          <c:orientation val="minMax"/>
        </c:scaling>
        <c:delete val="0"/>
        <c:axPos val="l"/>
        <c:majorTickMark val="out"/>
        <c:minorTickMark val="none"/>
        <c:tickLblPos val="nextTo"/>
        <c:txPr>
          <a:bodyPr/>
          <a:lstStyle/>
          <a:p>
            <a:pPr>
              <a:defRPr sz="2000"/>
            </a:pPr>
            <a:endParaRPr lang="da-DK"/>
          </a:p>
        </c:txPr>
        <c:crossAx val="32289536"/>
        <c:crosses val="autoZero"/>
        <c:auto val="1"/>
        <c:lblAlgn val="ctr"/>
        <c:lblOffset val="100"/>
        <c:noMultiLvlLbl val="0"/>
      </c:catAx>
      <c:valAx>
        <c:axId val="32289536"/>
        <c:scaling>
          <c:orientation val="minMax"/>
          <c:max val="100"/>
        </c:scaling>
        <c:delete val="0"/>
        <c:axPos val="b"/>
        <c:majorGridlines/>
        <c:numFmt formatCode="General" sourceLinked="1"/>
        <c:majorTickMark val="out"/>
        <c:minorTickMark val="none"/>
        <c:tickLblPos val="nextTo"/>
        <c:txPr>
          <a:bodyPr/>
          <a:lstStyle/>
          <a:p>
            <a:pPr>
              <a:defRPr sz="2000"/>
            </a:pPr>
            <a:endParaRPr lang="da-DK"/>
          </a:p>
        </c:txPr>
        <c:crossAx val="32283648"/>
        <c:crosses val="autoZero"/>
        <c:crossBetween val="between"/>
      </c:valAx>
    </c:plotArea>
    <c:legend>
      <c:legendPos val="b"/>
      <c:layout/>
      <c:overlay val="0"/>
      <c:txPr>
        <a:bodyPr/>
        <a:lstStyle/>
        <a:p>
          <a:pPr>
            <a:defRPr sz="2000"/>
          </a:pPr>
          <a:endParaRPr lang="da-D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Bælgplanter!$C$20</c:f>
              <c:strCache>
                <c:ptCount val="1"/>
                <c:pt idx="0">
                  <c:v>Rødkløver</c:v>
                </c:pt>
              </c:strCache>
            </c:strRef>
          </c:tx>
          <c:spPr>
            <a:solidFill>
              <a:srgbClr val="C00000"/>
            </a:solidFill>
          </c:spPr>
          <c:invertIfNegative val="0"/>
          <c:cat>
            <c:multiLvlStrRef>
              <c:f>Bælgplanter!$D$17:$K$19</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Bælgplanter!$D$20:$K$20</c:f>
              <c:numCache>
                <c:formatCode>General</c:formatCode>
                <c:ptCount val="8"/>
                <c:pt idx="4">
                  <c:v>31</c:v>
                </c:pt>
                <c:pt idx="5">
                  <c:v>41</c:v>
                </c:pt>
                <c:pt idx="6">
                  <c:v>51</c:v>
                </c:pt>
                <c:pt idx="7">
                  <c:v>49</c:v>
                </c:pt>
              </c:numCache>
            </c:numRef>
          </c:val>
        </c:ser>
        <c:ser>
          <c:idx val="1"/>
          <c:order val="1"/>
          <c:tx>
            <c:strRef>
              <c:f>Bælgplanter!$C$21</c:f>
              <c:strCache>
                <c:ptCount val="1"/>
                <c:pt idx="0">
                  <c:v>Hvidkløver</c:v>
                </c:pt>
              </c:strCache>
            </c:strRef>
          </c:tx>
          <c:spPr>
            <a:solidFill>
              <a:schemeClr val="accent5"/>
            </a:solidFill>
          </c:spPr>
          <c:invertIfNegative val="0"/>
          <c:cat>
            <c:multiLvlStrRef>
              <c:f>Bælgplanter!$D$17:$K$19</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Bælgplanter!$D$21:$K$21</c:f>
              <c:numCache>
                <c:formatCode>General</c:formatCode>
                <c:ptCount val="8"/>
                <c:pt idx="0">
                  <c:v>36</c:v>
                </c:pt>
                <c:pt idx="1">
                  <c:v>29</c:v>
                </c:pt>
                <c:pt idx="2">
                  <c:v>27</c:v>
                </c:pt>
                <c:pt idx="3">
                  <c:v>22</c:v>
                </c:pt>
                <c:pt idx="4">
                  <c:v>24</c:v>
                </c:pt>
                <c:pt idx="5">
                  <c:v>16</c:v>
                </c:pt>
                <c:pt idx="6">
                  <c:v>11</c:v>
                </c:pt>
                <c:pt idx="7">
                  <c:v>10</c:v>
                </c:pt>
              </c:numCache>
            </c:numRef>
          </c:val>
        </c:ser>
        <c:ser>
          <c:idx val="2"/>
          <c:order val="2"/>
          <c:tx>
            <c:strRef>
              <c:f>Bælgplanter!$C$22</c:f>
              <c:strCache>
                <c:ptCount val="1"/>
                <c:pt idx="0">
                  <c:v>Græs</c:v>
                </c:pt>
              </c:strCache>
            </c:strRef>
          </c:tx>
          <c:spPr>
            <a:solidFill>
              <a:schemeClr val="tx2"/>
            </a:solidFill>
          </c:spPr>
          <c:invertIfNegative val="0"/>
          <c:cat>
            <c:multiLvlStrRef>
              <c:f>Bælgplanter!$D$17:$K$19</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Bælgplanter!$D$22:$K$22</c:f>
              <c:numCache>
                <c:formatCode>General</c:formatCode>
                <c:ptCount val="8"/>
                <c:pt idx="0">
                  <c:v>64</c:v>
                </c:pt>
                <c:pt idx="1">
                  <c:v>71</c:v>
                </c:pt>
                <c:pt idx="2">
                  <c:v>73</c:v>
                </c:pt>
                <c:pt idx="3">
                  <c:v>78</c:v>
                </c:pt>
                <c:pt idx="4">
                  <c:v>45</c:v>
                </c:pt>
                <c:pt idx="5">
                  <c:v>43</c:v>
                </c:pt>
                <c:pt idx="6">
                  <c:v>38</c:v>
                </c:pt>
                <c:pt idx="7">
                  <c:v>41</c:v>
                </c:pt>
              </c:numCache>
            </c:numRef>
          </c:val>
        </c:ser>
        <c:dLbls>
          <c:showLegendKey val="0"/>
          <c:showVal val="0"/>
          <c:showCatName val="0"/>
          <c:showSerName val="0"/>
          <c:showPercent val="0"/>
          <c:showBubbleSize val="0"/>
        </c:dLbls>
        <c:gapWidth val="150"/>
        <c:overlap val="100"/>
        <c:axId val="32419200"/>
        <c:axId val="32425088"/>
      </c:barChart>
      <c:catAx>
        <c:axId val="32419200"/>
        <c:scaling>
          <c:orientation val="minMax"/>
        </c:scaling>
        <c:delete val="0"/>
        <c:axPos val="l"/>
        <c:majorTickMark val="out"/>
        <c:minorTickMark val="none"/>
        <c:tickLblPos val="nextTo"/>
        <c:txPr>
          <a:bodyPr/>
          <a:lstStyle/>
          <a:p>
            <a:pPr>
              <a:defRPr sz="2000"/>
            </a:pPr>
            <a:endParaRPr lang="da-DK"/>
          </a:p>
        </c:txPr>
        <c:crossAx val="32425088"/>
        <c:crosses val="autoZero"/>
        <c:auto val="1"/>
        <c:lblAlgn val="ctr"/>
        <c:lblOffset val="100"/>
        <c:noMultiLvlLbl val="0"/>
      </c:catAx>
      <c:valAx>
        <c:axId val="32425088"/>
        <c:scaling>
          <c:orientation val="minMax"/>
          <c:max val="100"/>
        </c:scaling>
        <c:delete val="0"/>
        <c:axPos val="b"/>
        <c:majorGridlines/>
        <c:numFmt formatCode="General" sourceLinked="1"/>
        <c:majorTickMark val="out"/>
        <c:minorTickMark val="none"/>
        <c:tickLblPos val="nextTo"/>
        <c:txPr>
          <a:bodyPr/>
          <a:lstStyle/>
          <a:p>
            <a:pPr>
              <a:defRPr sz="2000"/>
            </a:pPr>
            <a:endParaRPr lang="da-DK"/>
          </a:p>
        </c:txPr>
        <c:crossAx val="32419200"/>
        <c:crosses val="autoZero"/>
        <c:crossBetween val="between"/>
      </c:valAx>
    </c:plotArea>
    <c:legend>
      <c:legendPos val="b"/>
      <c:layout/>
      <c:overlay val="0"/>
      <c:txPr>
        <a:bodyPr/>
        <a:lstStyle/>
        <a:p>
          <a:pPr>
            <a:defRPr sz="2000"/>
          </a:pPr>
          <a:endParaRPr lang="da-DK"/>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 1 og 4 FK org.'!$C$43</c:f>
              <c:strCache>
                <c:ptCount val="1"/>
                <c:pt idx="0">
                  <c:v>FK org. stof</c:v>
                </c:pt>
              </c:strCache>
            </c:strRef>
          </c:tx>
          <c:invertIfNegative val="0"/>
          <c:cat>
            <c:multiLvlStrRef>
              <c:f>'ST 1 og 4 FK org.'!$D$40:$K$42</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'ST 1 og 4 FK org.'!$D$43:$K$43</c:f>
              <c:numCache>
                <c:formatCode>General</c:formatCode>
                <c:ptCount val="8"/>
                <c:pt idx="0">
                  <c:v>80.099999999999994</c:v>
                </c:pt>
                <c:pt idx="1">
                  <c:v>79.099999999999994</c:v>
                </c:pt>
                <c:pt idx="2">
                  <c:v>76.7</c:v>
                </c:pt>
                <c:pt idx="3">
                  <c:v>77.599999999999994</c:v>
                </c:pt>
                <c:pt idx="4">
                  <c:v>78.099999999999994</c:v>
                </c:pt>
                <c:pt idx="5">
                  <c:v>75.5</c:v>
                </c:pt>
                <c:pt idx="6">
                  <c:v>71.8</c:v>
                </c:pt>
                <c:pt idx="7">
                  <c:v>73.2</c:v>
                </c:pt>
              </c:numCache>
            </c:numRef>
          </c:val>
        </c:ser>
        <c:dLbls>
          <c:showLegendKey val="0"/>
          <c:showVal val="0"/>
          <c:showCatName val="0"/>
          <c:showSerName val="0"/>
          <c:showPercent val="0"/>
          <c:showBubbleSize val="0"/>
        </c:dLbls>
        <c:gapWidth val="150"/>
        <c:axId val="34117888"/>
        <c:axId val="34131968"/>
      </c:barChart>
      <c:catAx>
        <c:axId val="34117888"/>
        <c:scaling>
          <c:orientation val="minMax"/>
        </c:scaling>
        <c:delete val="0"/>
        <c:axPos val="l"/>
        <c:majorTickMark val="out"/>
        <c:minorTickMark val="none"/>
        <c:tickLblPos val="nextTo"/>
        <c:crossAx val="34131968"/>
        <c:crosses val="autoZero"/>
        <c:auto val="1"/>
        <c:lblAlgn val="ctr"/>
        <c:lblOffset val="100"/>
        <c:noMultiLvlLbl val="0"/>
      </c:catAx>
      <c:valAx>
        <c:axId val="34131968"/>
        <c:scaling>
          <c:orientation val="minMax"/>
        </c:scaling>
        <c:delete val="0"/>
        <c:axPos val="b"/>
        <c:majorGridlines/>
        <c:numFmt formatCode="General" sourceLinked="1"/>
        <c:majorTickMark val="out"/>
        <c:minorTickMark val="none"/>
        <c:tickLblPos val="nextTo"/>
        <c:crossAx val="34117888"/>
        <c:crosses val="autoZero"/>
        <c:crossBetween val="between"/>
      </c:valAx>
    </c:plotArea>
    <c:legend>
      <c:legendPos val="b"/>
      <c:layout/>
      <c:overlay val="0"/>
    </c:legend>
    <c:plotVisOnly val="1"/>
    <c:dispBlanksAs val="gap"/>
    <c:showDLblsOverMax val="0"/>
  </c:chart>
  <c:txPr>
    <a:bodyPr/>
    <a:lstStyle/>
    <a:p>
      <a:pPr>
        <a:defRPr sz="20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629079992808"/>
          <c:y val="3.1286630776996865E-2"/>
          <c:w val="0.7172644780780878"/>
          <c:h val="0.74179280232806577"/>
        </c:manualLayout>
      </c:layout>
      <c:barChart>
        <c:barDir val="bar"/>
        <c:grouping val="clustered"/>
        <c:varyColors val="0"/>
        <c:ser>
          <c:idx val="0"/>
          <c:order val="0"/>
          <c:tx>
            <c:strRef>
              <c:f>'ST 1 og 4 FK org.'!$C$62</c:f>
              <c:strCache>
                <c:ptCount val="1"/>
                <c:pt idx="0">
                  <c:v>FK org. stof</c:v>
                </c:pt>
              </c:strCache>
            </c:strRef>
          </c:tx>
          <c:invertIfNegative val="0"/>
          <c:cat>
            <c:multiLvlStrRef>
              <c:f>'ST 1 og 4 FK org.'!$D$59:$K$61</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'ST 1 og 4 FK org.'!$D$62:$K$62</c:f>
              <c:numCache>
                <c:formatCode>General</c:formatCode>
                <c:ptCount val="8"/>
                <c:pt idx="0">
                  <c:v>77.3</c:v>
                </c:pt>
                <c:pt idx="1">
                  <c:v>74</c:v>
                </c:pt>
                <c:pt idx="2">
                  <c:v>74.5</c:v>
                </c:pt>
                <c:pt idx="3">
                  <c:v>74.3</c:v>
                </c:pt>
                <c:pt idx="4">
                  <c:v>75.3</c:v>
                </c:pt>
                <c:pt idx="5">
                  <c:v>70.3</c:v>
                </c:pt>
                <c:pt idx="6">
                  <c:v>66.900000000000006</c:v>
                </c:pt>
                <c:pt idx="7">
                  <c:v>70.5</c:v>
                </c:pt>
              </c:numCache>
            </c:numRef>
          </c:val>
        </c:ser>
        <c:dLbls>
          <c:showLegendKey val="0"/>
          <c:showVal val="0"/>
          <c:showCatName val="0"/>
          <c:showSerName val="0"/>
          <c:showPercent val="0"/>
          <c:showBubbleSize val="0"/>
        </c:dLbls>
        <c:gapWidth val="150"/>
        <c:axId val="34308864"/>
        <c:axId val="34310400"/>
      </c:barChart>
      <c:catAx>
        <c:axId val="34308864"/>
        <c:scaling>
          <c:orientation val="minMax"/>
        </c:scaling>
        <c:delete val="0"/>
        <c:axPos val="l"/>
        <c:majorTickMark val="out"/>
        <c:minorTickMark val="none"/>
        <c:tickLblPos val="nextTo"/>
        <c:crossAx val="34310400"/>
        <c:crosses val="autoZero"/>
        <c:auto val="1"/>
        <c:lblAlgn val="ctr"/>
        <c:lblOffset val="100"/>
        <c:noMultiLvlLbl val="0"/>
      </c:catAx>
      <c:valAx>
        <c:axId val="34310400"/>
        <c:scaling>
          <c:orientation val="minMax"/>
          <c:max val="82"/>
          <c:min val="66"/>
        </c:scaling>
        <c:delete val="0"/>
        <c:axPos val="b"/>
        <c:majorGridlines/>
        <c:numFmt formatCode="General" sourceLinked="1"/>
        <c:majorTickMark val="out"/>
        <c:minorTickMark val="none"/>
        <c:tickLblPos val="nextTo"/>
        <c:crossAx val="34308864"/>
        <c:crosses val="autoZero"/>
        <c:crossBetween val="between"/>
        <c:majorUnit val="2"/>
      </c:valAx>
    </c:plotArea>
    <c:legend>
      <c:legendPos val="b"/>
      <c:layout/>
      <c:overlay val="0"/>
    </c:legend>
    <c:plotVisOnly val="1"/>
    <c:dispBlanksAs val="gap"/>
    <c:showDLblsOverMax val="0"/>
  </c:chart>
  <c:txPr>
    <a:bodyPr/>
    <a:lstStyle/>
    <a:p>
      <a:pPr>
        <a:defRPr sz="2000"/>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3911733255565"/>
          <c:y val="0.10260522337338909"/>
          <c:w val="0.70975703962930559"/>
          <c:h val="0.70891372779117012"/>
        </c:manualLayout>
      </c:layout>
      <c:barChart>
        <c:barDir val="bar"/>
        <c:grouping val="clustered"/>
        <c:varyColors val="0"/>
        <c:ser>
          <c:idx val="0"/>
          <c:order val="0"/>
          <c:tx>
            <c:strRef>
              <c:f>'ST 1 og 4 Prot.'!$C$44</c:f>
              <c:strCache>
                <c:ptCount val="1"/>
                <c:pt idx="0">
                  <c:v>Pct. råprotein</c:v>
                </c:pt>
              </c:strCache>
            </c:strRef>
          </c:tx>
          <c:invertIfNegative val="0"/>
          <c:cat>
            <c:multiLvlStrRef>
              <c:f>'ST 1 og 4 Prot.'!$D$41:$K$43</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'ST 1 og 4 Prot.'!$D$44:$K$44</c:f>
              <c:numCache>
                <c:formatCode>General</c:formatCode>
                <c:ptCount val="8"/>
                <c:pt idx="0">
                  <c:v>18.2</c:v>
                </c:pt>
                <c:pt idx="1">
                  <c:v>17.399999999999999</c:v>
                </c:pt>
                <c:pt idx="2">
                  <c:v>16.100000000000001</c:v>
                </c:pt>
                <c:pt idx="3">
                  <c:v>15.1</c:v>
                </c:pt>
                <c:pt idx="4">
                  <c:v>18.8</c:v>
                </c:pt>
                <c:pt idx="5">
                  <c:v>17</c:v>
                </c:pt>
                <c:pt idx="6">
                  <c:v>15.5</c:v>
                </c:pt>
                <c:pt idx="7">
                  <c:v>15.2</c:v>
                </c:pt>
              </c:numCache>
            </c:numRef>
          </c:val>
        </c:ser>
        <c:dLbls>
          <c:showLegendKey val="0"/>
          <c:showVal val="0"/>
          <c:showCatName val="0"/>
          <c:showSerName val="0"/>
          <c:showPercent val="0"/>
          <c:showBubbleSize val="0"/>
        </c:dLbls>
        <c:gapWidth val="150"/>
        <c:axId val="34557952"/>
        <c:axId val="34559488"/>
      </c:barChart>
      <c:catAx>
        <c:axId val="34557952"/>
        <c:scaling>
          <c:orientation val="minMax"/>
        </c:scaling>
        <c:delete val="0"/>
        <c:axPos val="l"/>
        <c:majorTickMark val="out"/>
        <c:minorTickMark val="none"/>
        <c:tickLblPos val="nextTo"/>
        <c:txPr>
          <a:bodyPr/>
          <a:lstStyle/>
          <a:p>
            <a:pPr>
              <a:defRPr sz="2000"/>
            </a:pPr>
            <a:endParaRPr lang="da-DK"/>
          </a:p>
        </c:txPr>
        <c:crossAx val="34559488"/>
        <c:crosses val="autoZero"/>
        <c:auto val="1"/>
        <c:lblAlgn val="ctr"/>
        <c:lblOffset val="100"/>
        <c:noMultiLvlLbl val="0"/>
      </c:catAx>
      <c:valAx>
        <c:axId val="34559488"/>
        <c:scaling>
          <c:orientation val="minMax"/>
          <c:max val="22"/>
          <c:min val="10"/>
        </c:scaling>
        <c:delete val="0"/>
        <c:axPos val="b"/>
        <c:majorGridlines/>
        <c:numFmt formatCode="General" sourceLinked="1"/>
        <c:majorTickMark val="out"/>
        <c:minorTickMark val="none"/>
        <c:tickLblPos val="nextTo"/>
        <c:txPr>
          <a:bodyPr/>
          <a:lstStyle/>
          <a:p>
            <a:pPr>
              <a:defRPr sz="2000"/>
            </a:pPr>
            <a:endParaRPr lang="da-DK"/>
          </a:p>
        </c:txPr>
        <c:crossAx val="34557952"/>
        <c:crosses val="autoZero"/>
        <c:crossBetween val="between"/>
        <c:majorUnit val="2"/>
      </c:valAx>
    </c:plotArea>
    <c:legend>
      <c:legendPos val="b"/>
      <c:layout>
        <c:manualLayout>
          <c:xMode val="edge"/>
          <c:yMode val="edge"/>
          <c:x val="0.37052521687192758"/>
          <c:y val="0.92830499340229256"/>
          <c:w val="0.25894943884930216"/>
          <c:h val="5.3129817934459526E-2"/>
        </c:manualLayout>
      </c:layout>
      <c:overlay val="0"/>
      <c:txPr>
        <a:bodyPr/>
        <a:lstStyle/>
        <a:p>
          <a:pPr>
            <a:defRPr sz="2000"/>
          </a:pPr>
          <a:endParaRPr lang="da-DK"/>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2687556546723"/>
          <c:y val="3.1799448141860594E-2"/>
          <c:w val="0.72231380751892826"/>
          <c:h val="0.73756054300801388"/>
        </c:manualLayout>
      </c:layout>
      <c:barChart>
        <c:barDir val="bar"/>
        <c:grouping val="clustered"/>
        <c:varyColors val="0"/>
        <c:ser>
          <c:idx val="0"/>
          <c:order val="0"/>
          <c:tx>
            <c:strRef>
              <c:f>'ST 1 og 4 Prot.'!$C$62</c:f>
              <c:strCache>
                <c:ptCount val="1"/>
                <c:pt idx="0">
                  <c:v>Pct. råprotein</c:v>
                </c:pt>
              </c:strCache>
            </c:strRef>
          </c:tx>
          <c:invertIfNegative val="0"/>
          <c:cat>
            <c:multiLvlStrRef>
              <c:f>'ST 1 og 4 Prot.'!$D$58:$K$61</c:f>
              <c:multiLvlStrCache>
                <c:ptCount val="8"/>
                <c:lvl>
                  <c:pt idx="0">
                    <c:v>Tidlig</c:v>
                  </c:pt>
                  <c:pt idx="1">
                    <c:v>Sen</c:v>
                  </c:pt>
                  <c:pt idx="2">
                    <c:v>Tidlig</c:v>
                  </c:pt>
                  <c:pt idx="3">
                    <c:v>Sen</c:v>
                  </c:pt>
                  <c:pt idx="4">
                    <c:v>Tidlig</c:v>
                  </c:pt>
                  <c:pt idx="5">
                    <c:v>Sen</c:v>
                  </c:pt>
                  <c:pt idx="6">
                    <c:v>Tidlig</c:v>
                  </c:pt>
                  <c:pt idx="7">
                    <c:v>Sen</c:v>
                  </c:pt>
                </c:lvl>
                <c:lvl>
                  <c:pt idx="0">
                    <c:v>5 slæt</c:v>
                  </c:pt>
                  <c:pt idx="2">
                    <c:v>4 slæt</c:v>
                  </c:pt>
                  <c:pt idx="4">
                    <c:v>5 slæt</c:v>
                  </c:pt>
                  <c:pt idx="6">
                    <c:v>4 slæt</c:v>
                  </c:pt>
                </c:lvl>
                <c:lvl>
                  <c:pt idx="0">
                    <c:v>Bl. 35</c:v>
                  </c:pt>
                  <c:pt idx="4">
                    <c:v>Bl. 45</c:v>
                  </c:pt>
                </c:lvl>
              </c:multiLvlStrCache>
            </c:multiLvlStrRef>
          </c:cat>
          <c:val>
            <c:numRef>
              <c:f>'ST 1 og 4 Prot.'!$D$62:$K$62</c:f>
              <c:numCache>
                <c:formatCode>General</c:formatCode>
                <c:ptCount val="8"/>
                <c:pt idx="0">
                  <c:v>19.8</c:v>
                </c:pt>
                <c:pt idx="1">
                  <c:v>19.5</c:v>
                </c:pt>
                <c:pt idx="2">
                  <c:v>18.899999999999999</c:v>
                </c:pt>
                <c:pt idx="3">
                  <c:v>15.1</c:v>
                </c:pt>
                <c:pt idx="4">
                  <c:v>21.1</c:v>
                </c:pt>
                <c:pt idx="5" formatCode="0.0">
                  <c:v>20</c:v>
                </c:pt>
                <c:pt idx="6">
                  <c:v>18.2</c:v>
                </c:pt>
                <c:pt idx="7">
                  <c:v>16.100000000000001</c:v>
                </c:pt>
              </c:numCache>
            </c:numRef>
          </c:val>
        </c:ser>
        <c:dLbls>
          <c:showLegendKey val="0"/>
          <c:showVal val="0"/>
          <c:showCatName val="0"/>
          <c:showSerName val="0"/>
          <c:showPercent val="0"/>
          <c:showBubbleSize val="0"/>
        </c:dLbls>
        <c:gapWidth val="150"/>
        <c:axId val="50382720"/>
        <c:axId val="50384256"/>
      </c:barChart>
      <c:catAx>
        <c:axId val="50382720"/>
        <c:scaling>
          <c:orientation val="minMax"/>
        </c:scaling>
        <c:delete val="0"/>
        <c:axPos val="l"/>
        <c:majorTickMark val="out"/>
        <c:minorTickMark val="none"/>
        <c:tickLblPos val="nextTo"/>
        <c:txPr>
          <a:bodyPr/>
          <a:lstStyle/>
          <a:p>
            <a:pPr>
              <a:defRPr sz="2000"/>
            </a:pPr>
            <a:endParaRPr lang="da-DK"/>
          </a:p>
        </c:txPr>
        <c:crossAx val="50384256"/>
        <c:crosses val="autoZero"/>
        <c:auto val="1"/>
        <c:lblAlgn val="ctr"/>
        <c:lblOffset val="100"/>
        <c:noMultiLvlLbl val="0"/>
      </c:catAx>
      <c:valAx>
        <c:axId val="50384256"/>
        <c:scaling>
          <c:orientation val="minMax"/>
          <c:max val="22"/>
          <c:min val="10"/>
        </c:scaling>
        <c:delete val="0"/>
        <c:axPos val="b"/>
        <c:majorGridlines/>
        <c:numFmt formatCode="General" sourceLinked="1"/>
        <c:majorTickMark val="out"/>
        <c:minorTickMark val="none"/>
        <c:tickLblPos val="nextTo"/>
        <c:txPr>
          <a:bodyPr/>
          <a:lstStyle/>
          <a:p>
            <a:pPr>
              <a:defRPr sz="2000"/>
            </a:pPr>
            <a:endParaRPr lang="da-DK"/>
          </a:p>
        </c:txPr>
        <c:crossAx val="50382720"/>
        <c:crosses val="autoZero"/>
        <c:crossBetween val="between"/>
        <c:majorUnit val="2"/>
      </c:valAx>
    </c:plotArea>
    <c:legend>
      <c:legendPos val="b"/>
      <c:layout/>
      <c:overlay val="0"/>
      <c:txPr>
        <a:bodyPr/>
        <a:lstStyle/>
        <a:p>
          <a:pPr>
            <a:defRPr sz="2000"/>
          </a:pPr>
          <a:endParaRPr lang="da-DK"/>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4096776089558"/>
          <c:y val="0.18261901248120024"/>
          <c:w val="0.72754793584664068"/>
          <c:h val="0.59184323632365887"/>
        </c:manualLayout>
      </c:layout>
      <c:scatterChart>
        <c:scatterStyle val="lineMarker"/>
        <c:varyColors val="0"/>
        <c:ser>
          <c:idx val="0"/>
          <c:order val="0"/>
          <c:tx>
            <c:v>Bl.22</c:v>
          </c:tx>
          <c:spPr>
            <a:ln w="28575">
              <a:noFill/>
            </a:ln>
          </c:spPr>
          <c:marker>
            <c:symbol val="diamond"/>
            <c:size val="14"/>
            <c:spPr>
              <a:solidFill>
                <a:srgbClr val="00B050"/>
              </a:solidFill>
            </c:spPr>
          </c:marker>
          <c:trendline>
            <c:spPr>
              <a:ln w="50800"/>
            </c:spPr>
            <c:trendlineType val="linear"/>
            <c:dispRSqr val="0"/>
            <c:dispEq val="0"/>
          </c:trendline>
          <c:xVal>
            <c:numRef>
              <c:f>'Ark1'!$S$1:$V$1</c:f>
              <c:numCache>
                <c:formatCode>General</c:formatCode>
                <c:ptCount val="4"/>
                <c:pt idx="0">
                  <c:v>0</c:v>
                </c:pt>
                <c:pt idx="1">
                  <c:v>120</c:v>
                </c:pt>
                <c:pt idx="2">
                  <c:v>240</c:v>
                </c:pt>
                <c:pt idx="3">
                  <c:v>360</c:v>
                </c:pt>
              </c:numCache>
            </c:numRef>
          </c:xVal>
          <c:yVal>
            <c:numRef>
              <c:f>'Ark1'!$R$8:$U$8</c:f>
              <c:numCache>
                <c:formatCode>0</c:formatCode>
                <c:ptCount val="4"/>
                <c:pt idx="0">
                  <c:v>8738.627199999999</c:v>
                </c:pt>
                <c:pt idx="1">
                  <c:v>9948.7376000000004</c:v>
                </c:pt>
                <c:pt idx="2">
                  <c:v>11425.064</c:v>
                </c:pt>
                <c:pt idx="3">
                  <c:v>12541.737600000002</c:v>
                </c:pt>
              </c:numCache>
            </c:numRef>
          </c:yVal>
          <c:smooth val="0"/>
        </c:ser>
        <c:ser>
          <c:idx val="1"/>
          <c:order val="1"/>
          <c:tx>
            <c:v>Bl. 45</c:v>
          </c:tx>
          <c:spPr>
            <a:ln w="28575">
              <a:noFill/>
            </a:ln>
          </c:spPr>
          <c:marker>
            <c:symbol val="square"/>
            <c:size val="12"/>
            <c:spPr>
              <a:solidFill>
                <a:srgbClr val="FF0000"/>
              </a:solidFill>
            </c:spPr>
          </c:marker>
          <c:trendline>
            <c:spPr>
              <a:ln w="50800"/>
            </c:spPr>
            <c:trendlineType val="linear"/>
            <c:dispRSqr val="0"/>
            <c:dispEq val="0"/>
          </c:trendline>
          <c:xVal>
            <c:numRef>
              <c:f>'Ark1'!$S$1:$V$1</c:f>
              <c:numCache>
                <c:formatCode>General</c:formatCode>
                <c:ptCount val="4"/>
                <c:pt idx="0">
                  <c:v>0</c:v>
                </c:pt>
                <c:pt idx="1">
                  <c:v>120</c:v>
                </c:pt>
                <c:pt idx="2">
                  <c:v>240</c:v>
                </c:pt>
                <c:pt idx="3">
                  <c:v>360</c:v>
                </c:pt>
              </c:numCache>
            </c:numRef>
          </c:xVal>
          <c:yVal>
            <c:numRef>
              <c:f>'Ark1'!$R$13:$U$13</c:f>
              <c:numCache>
                <c:formatCode>0</c:formatCode>
                <c:ptCount val="4"/>
                <c:pt idx="0">
                  <c:v>10782.6648</c:v>
                </c:pt>
                <c:pt idx="1">
                  <c:v>11406.556</c:v>
                </c:pt>
                <c:pt idx="2">
                  <c:v>12850.9984</c:v>
                </c:pt>
                <c:pt idx="3">
                  <c:v>13665.888000000003</c:v>
                </c:pt>
              </c:numCache>
            </c:numRef>
          </c:yVal>
          <c:smooth val="0"/>
        </c:ser>
        <c:dLbls>
          <c:showLegendKey val="0"/>
          <c:showVal val="0"/>
          <c:showCatName val="0"/>
          <c:showSerName val="0"/>
          <c:showPercent val="0"/>
          <c:showBubbleSize val="0"/>
        </c:dLbls>
        <c:axId val="34787328"/>
        <c:axId val="49436160"/>
      </c:scatterChart>
      <c:valAx>
        <c:axId val="34787328"/>
        <c:scaling>
          <c:orientation val="minMax"/>
        </c:scaling>
        <c:delete val="0"/>
        <c:axPos val="b"/>
        <c:title>
          <c:tx>
            <c:rich>
              <a:bodyPr/>
              <a:lstStyle/>
              <a:p>
                <a:pPr>
                  <a:defRPr sz="2000"/>
                </a:pPr>
                <a:r>
                  <a:rPr lang="en-US" sz="2000"/>
                  <a:t>Kg kvælstof </a:t>
                </a:r>
                <a:r>
                  <a:rPr lang="en-US" sz="2000" baseline="0"/>
                  <a:t> pr. ha</a:t>
                </a:r>
                <a:r>
                  <a:rPr lang="en-US" sz="2000"/>
                  <a:t> </a:t>
                </a:r>
              </a:p>
            </c:rich>
          </c:tx>
          <c:layout>
            <c:manualLayout>
              <c:xMode val="edge"/>
              <c:yMode val="edge"/>
              <c:x val="0.37359630556333279"/>
              <c:y val="0.86650405344679771"/>
            </c:manualLayout>
          </c:layout>
          <c:overlay val="0"/>
        </c:title>
        <c:numFmt formatCode="General" sourceLinked="1"/>
        <c:majorTickMark val="out"/>
        <c:minorTickMark val="none"/>
        <c:tickLblPos val="nextTo"/>
        <c:txPr>
          <a:bodyPr/>
          <a:lstStyle/>
          <a:p>
            <a:pPr>
              <a:defRPr sz="2000"/>
            </a:pPr>
            <a:endParaRPr lang="da-DK"/>
          </a:p>
        </c:txPr>
        <c:crossAx val="49436160"/>
        <c:crosses val="autoZero"/>
        <c:crossBetween val="midCat"/>
        <c:majorUnit val="50"/>
      </c:valAx>
      <c:valAx>
        <c:axId val="49436160"/>
        <c:scaling>
          <c:orientation val="minMax"/>
          <c:max val="14000"/>
          <c:min val="8000"/>
        </c:scaling>
        <c:delete val="0"/>
        <c:axPos val="l"/>
        <c:majorGridlines/>
        <c:title>
          <c:tx>
            <c:rich>
              <a:bodyPr rot="0" vert="horz"/>
              <a:lstStyle/>
              <a:p>
                <a:pPr>
                  <a:defRPr sz="1800"/>
                </a:pPr>
                <a:r>
                  <a:rPr lang="en-US" sz="1800" dirty="0" err="1"/>
                  <a:t>Nettoindtægt</a:t>
                </a:r>
                <a:r>
                  <a:rPr lang="en-US" sz="1800" dirty="0"/>
                  <a:t>, kr. pr. ha</a:t>
                </a:r>
              </a:p>
            </c:rich>
          </c:tx>
          <c:layout>
            <c:manualLayout>
              <c:xMode val="edge"/>
              <c:yMode val="edge"/>
              <c:x val="9.9173908894241245E-3"/>
              <c:y val="1.606330639879151E-2"/>
            </c:manualLayout>
          </c:layout>
          <c:overlay val="0"/>
        </c:title>
        <c:numFmt formatCode="#,##0" sourceLinked="0"/>
        <c:majorTickMark val="out"/>
        <c:minorTickMark val="none"/>
        <c:tickLblPos val="nextTo"/>
        <c:txPr>
          <a:bodyPr/>
          <a:lstStyle/>
          <a:p>
            <a:pPr>
              <a:defRPr sz="2000"/>
            </a:pPr>
            <a:endParaRPr lang="da-DK"/>
          </a:p>
        </c:txPr>
        <c:crossAx val="34787328"/>
        <c:crosses val="autoZero"/>
        <c:crossBetween val="midCat"/>
      </c:valAx>
    </c:plotArea>
    <c:legend>
      <c:legendPos val="b"/>
      <c:legendEntry>
        <c:idx val="2"/>
        <c:delete val="1"/>
      </c:legendEntry>
      <c:legendEntry>
        <c:idx val="3"/>
        <c:delete val="1"/>
      </c:legendEntry>
      <c:layout>
        <c:manualLayout>
          <c:xMode val="edge"/>
          <c:yMode val="edge"/>
          <c:x val="0.19544447684780147"/>
          <c:y val="0.9412067813360705"/>
          <c:w val="0.52288944182128094"/>
          <c:h val="5.8793218663929545E-2"/>
        </c:manualLayout>
      </c:layout>
      <c:overlay val="0"/>
      <c:txPr>
        <a:bodyPr/>
        <a:lstStyle/>
        <a:p>
          <a:pPr>
            <a:defRPr sz="2000"/>
          </a:pPr>
          <a:endParaRPr lang="da-DK"/>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8" y="119791"/>
            <a:ext cx="2946400" cy="496731"/>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B9B6A37B-4AE9-4C2E-8529-B740BCCD52B9}" type="datetime2">
              <a:rPr lang="da-DK"/>
              <a:pPr>
                <a:defRPr/>
              </a:pPr>
              <a:t>24. januar 2014</a:t>
            </a:fld>
            <a:endParaRPr lang="da-DK" dirty="0"/>
          </a:p>
        </p:txBody>
      </p:sp>
      <p:sp>
        <p:nvSpPr>
          <p:cNvPr id="4" name="Pladsholder til sidefod 3"/>
          <p:cNvSpPr>
            <a:spLocks noGrp="1"/>
          </p:cNvSpPr>
          <p:nvPr>
            <p:ph type="ftr" sz="quarter" idx="2"/>
          </p:nvPr>
        </p:nvSpPr>
        <p:spPr>
          <a:xfrm>
            <a:off x="3848100" y="9196714"/>
            <a:ext cx="2946400" cy="231595"/>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dirty="0"/>
          </a:p>
        </p:txBody>
      </p:sp>
      <p:sp>
        <p:nvSpPr>
          <p:cNvPr id="5" name="Pladsholder til diasnummer 4"/>
          <p:cNvSpPr>
            <a:spLocks noGrp="1"/>
          </p:cNvSpPr>
          <p:nvPr>
            <p:ph type="sldNum" sz="quarter" idx="3"/>
          </p:nvPr>
        </p:nvSpPr>
        <p:spPr>
          <a:xfrm>
            <a:off x="3849688" y="9381990"/>
            <a:ext cx="2946400" cy="496732"/>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76756C19-EC52-477E-9D43-C2854BFF640C}" type="slidenum">
              <a:rPr lang="da-DK"/>
              <a:pPr>
                <a:defRPr/>
              </a:pPr>
              <a:t>‹nr.›</a:t>
            </a:fld>
            <a:endParaRPr lang="da-DK" dirty="0"/>
          </a:p>
        </p:txBody>
      </p:sp>
      <p:pic>
        <p:nvPicPr>
          <p:cNvPr id="17413" name="Billed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38" y="9048175"/>
            <a:ext cx="2517775" cy="76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031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732"/>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dirty="0"/>
          </a:p>
        </p:txBody>
      </p:sp>
      <p:sp>
        <p:nvSpPr>
          <p:cNvPr id="3" name="Pladsholder til dato 2"/>
          <p:cNvSpPr>
            <a:spLocks noGrp="1"/>
          </p:cNvSpPr>
          <p:nvPr>
            <p:ph type="dt" idx="1"/>
          </p:nvPr>
        </p:nvSpPr>
        <p:spPr>
          <a:xfrm>
            <a:off x="3849688" y="0"/>
            <a:ext cx="2946400" cy="496732"/>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C5326BDA-7CC1-49A8-8411-F2A8023111F5}" type="datetime2">
              <a:rPr lang="da-DK"/>
              <a:pPr>
                <a:defRPr/>
              </a:pPr>
              <a:t>24. januar 2014</a:t>
            </a:fld>
            <a:endParaRPr lang="da-DK" dirty="0"/>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65" tIns="46333" rIns="92665" bIns="46333" rtlCol="0" anchor="ctr"/>
          <a:lstStyle/>
          <a:p>
            <a:pPr lvl="0"/>
            <a:endParaRPr lang="da-DK" noProof="0" dirty="0"/>
          </a:p>
        </p:txBody>
      </p:sp>
      <p:sp>
        <p:nvSpPr>
          <p:cNvPr id="5" name="Pladsholder til noter 4"/>
          <p:cNvSpPr>
            <a:spLocks noGrp="1"/>
          </p:cNvSpPr>
          <p:nvPr>
            <p:ph type="body" sz="quarter" idx="3"/>
          </p:nvPr>
        </p:nvSpPr>
        <p:spPr>
          <a:xfrm>
            <a:off x="679450" y="4714953"/>
            <a:ext cx="5438775" cy="4467387"/>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309"/>
            <a:ext cx="2946400" cy="496731"/>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dirty="0"/>
          </a:p>
        </p:txBody>
      </p:sp>
      <p:sp>
        <p:nvSpPr>
          <p:cNvPr id="7" name="Pladsholder til diasnummer 6"/>
          <p:cNvSpPr>
            <a:spLocks noGrp="1"/>
          </p:cNvSpPr>
          <p:nvPr>
            <p:ph type="sldNum" sz="quarter" idx="5"/>
          </p:nvPr>
        </p:nvSpPr>
        <p:spPr>
          <a:xfrm>
            <a:off x="3849688" y="9428309"/>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DA2126E-B258-4FB1-9E97-08F8F1C30157}" type="slidenum">
              <a:rPr lang="da-DK"/>
              <a:pPr>
                <a:defRPr/>
              </a:pPr>
              <a:t>‹nr.›</a:t>
            </a:fld>
            <a:endParaRPr lang="da-DK" dirty="0"/>
          </a:p>
        </p:txBody>
      </p:sp>
    </p:spTree>
    <p:extLst>
      <p:ext uri="{BB962C8B-B14F-4D97-AF65-F5344CB8AC3E}">
        <p14:creationId xmlns:p14="http://schemas.microsoft.com/office/powerpoint/2010/main" val="833790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s 1">
    <p:spTree>
      <p:nvGrpSpPr>
        <p:cNvPr id="1" name=""/>
        <p:cNvGrpSpPr/>
        <p:nvPr/>
      </p:nvGrpSpPr>
      <p:grpSpPr>
        <a:xfrm>
          <a:off x="0" y="0"/>
          <a:ext cx="0" cy="0"/>
          <a:chOff x="0" y="0"/>
          <a:chExt cx="0" cy="0"/>
        </a:xfrm>
      </p:grpSpPr>
      <p:pic>
        <p:nvPicPr>
          <p:cNvPr id="17" name="Picture 2" descr="S:\7 Billeder\KAN\Afgrøder-billede\DSCN38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556792"/>
            <a:ext cx="9144000" cy="5345658"/>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0" y="0"/>
            <a:ext cx="9144000" cy="2487613"/>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sp>
        <p:nvSpPr>
          <p:cNvPr id="6" name="Rektangel 5"/>
          <p:cNvSpPr/>
          <p:nvPr/>
        </p:nvSpPr>
        <p:spPr>
          <a:xfrm>
            <a:off x="0" y="5845494"/>
            <a:ext cx="9144000" cy="1056956"/>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sp>
        <p:nvSpPr>
          <p:cNvPr id="2" name="Titel 1"/>
          <p:cNvSpPr>
            <a:spLocks noGrp="1"/>
          </p:cNvSpPr>
          <p:nvPr>
            <p:ph type="ctrTitle"/>
          </p:nvPr>
        </p:nvSpPr>
        <p:spPr>
          <a:xfrm>
            <a:off x="972000" y="912440"/>
            <a:ext cx="7848472" cy="1076400"/>
          </a:xfrm>
        </p:spPr>
        <p:txBody>
          <a:bodyPr>
            <a:noAutofit/>
          </a:bodyPr>
          <a:lstStyle>
            <a:lvl1pPr algn="l">
              <a:defRPr sz="3600" b="1">
                <a:solidFill>
                  <a:schemeClr val="accent4"/>
                </a:solidFill>
              </a:defRPr>
            </a:lvl1pPr>
          </a:lstStyle>
          <a:p>
            <a:r>
              <a:rPr lang="da-DK" smtClean="0"/>
              <a:t>Klik for at redigere i master</a:t>
            </a:r>
            <a:endParaRPr lang="da-DK" dirty="0"/>
          </a:p>
        </p:txBody>
      </p:sp>
      <p:sp>
        <p:nvSpPr>
          <p:cNvPr id="13" name="Pladsholder til indhold 12"/>
          <p:cNvSpPr>
            <a:spLocks noGrp="1"/>
          </p:cNvSpPr>
          <p:nvPr>
            <p:ph sz="quarter" idx="10"/>
          </p:nvPr>
        </p:nvSpPr>
        <p:spPr>
          <a:xfrm>
            <a:off x="971600" y="2708920"/>
            <a:ext cx="7128792" cy="1800225"/>
          </a:xfrm>
        </p:spPr>
        <p:txBody>
          <a:bodyPr/>
          <a:lstStyle>
            <a:lvl1pPr marL="0" indent="0">
              <a:buFont typeface="Arial" pitchFamily="34" charset="0"/>
              <a:buNone/>
              <a:defRPr>
                <a:solidFill>
                  <a:schemeClr val="accent4"/>
                </a:solidFill>
              </a:defRPr>
            </a:lvl1pPr>
          </a:lstStyle>
          <a:p>
            <a:pPr lvl="0"/>
            <a:r>
              <a:rPr lang="da-DK" smtClean="0"/>
              <a:t>Klik for at redigere i master</a:t>
            </a:r>
          </a:p>
        </p:txBody>
      </p:sp>
      <p:pic>
        <p:nvPicPr>
          <p:cNvPr id="11" name="Picture 4"/>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21375" y="293688"/>
            <a:ext cx="29114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7" descr="VFL_DK_Logo_singleline_RGB.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Krans 8"/>
          <p:cNvSpPr/>
          <p:nvPr userDrawn="1"/>
        </p:nvSpPr>
        <p:spPr>
          <a:xfrm>
            <a:off x="4274443" y="2080394"/>
            <a:ext cx="4616450" cy="4527550"/>
          </a:xfrm>
          <a:prstGeom prst="donut">
            <a:avLst>
              <a:gd name="adj" fmla="val 20546"/>
            </a:avLst>
          </a:prstGeom>
          <a:solidFill>
            <a:srgbClr val="2F2F2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dirty="0">
              <a:solidFill>
                <a:schemeClr val="tx1"/>
              </a:solidFill>
            </a:endParaRPr>
          </a:p>
        </p:txBody>
      </p:sp>
      <p:pic>
        <p:nvPicPr>
          <p:cNvPr id="12" name="Billede 1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92200" y="6300788"/>
            <a:ext cx="952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Krans 13"/>
          <p:cNvSpPr/>
          <p:nvPr userDrawn="1"/>
        </p:nvSpPr>
        <p:spPr>
          <a:xfrm>
            <a:off x="7668344" y="4148123"/>
            <a:ext cx="443831" cy="426910"/>
          </a:xfrm>
          <a:prstGeom prst="donut">
            <a:avLst>
              <a:gd name="adj" fmla="val 21535"/>
            </a:avLst>
          </a:prstGeom>
          <a:solidFill>
            <a:schemeClr val="accent3">
              <a:lumMod val="20000"/>
              <a:lumOff val="8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dirty="0">
              <a:solidFill>
                <a:schemeClr val="tx1"/>
              </a:solidFill>
              <a:effectLst/>
            </a:endParaRPr>
          </a:p>
        </p:txBody>
      </p:sp>
      <p:sp>
        <p:nvSpPr>
          <p:cNvPr id="15" name="Krans 14"/>
          <p:cNvSpPr/>
          <p:nvPr userDrawn="1"/>
        </p:nvSpPr>
        <p:spPr>
          <a:xfrm>
            <a:off x="8244408" y="4149735"/>
            <a:ext cx="443831" cy="426910"/>
          </a:xfrm>
          <a:prstGeom prst="donut">
            <a:avLst>
              <a:gd name="adj" fmla="val 33744"/>
            </a:avLst>
          </a:prstGeom>
          <a:solidFill>
            <a:schemeClr val="accent3">
              <a:lumMod val="20000"/>
              <a:lumOff val="8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dirty="0">
              <a:solidFill>
                <a:schemeClr val="tx1"/>
              </a:solidFill>
            </a:endParaRPr>
          </a:p>
        </p:txBody>
      </p:sp>
      <p:sp>
        <p:nvSpPr>
          <p:cNvPr id="16" name="Krans 15"/>
          <p:cNvSpPr/>
          <p:nvPr userDrawn="1"/>
        </p:nvSpPr>
        <p:spPr>
          <a:xfrm>
            <a:off x="7092280" y="4148123"/>
            <a:ext cx="443831" cy="426910"/>
          </a:xfrm>
          <a:prstGeom prst="donut">
            <a:avLst>
              <a:gd name="adj" fmla="val 12011"/>
            </a:avLst>
          </a:prstGeom>
          <a:solidFill>
            <a:schemeClr val="accent3">
              <a:lumMod val="20000"/>
              <a:lumOff val="8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dirty="0">
              <a:solidFill>
                <a:schemeClr val="tx1"/>
              </a:solidFill>
            </a:endParaRPr>
          </a:p>
        </p:txBody>
      </p:sp>
    </p:spTree>
    <p:extLst>
      <p:ext uri="{BB962C8B-B14F-4D97-AF65-F5344CB8AC3E}">
        <p14:creationId xmlns:p14="http://schemas.microsoft.com/office/powerpoint/2010/main" val="5808824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4" name="Billede 7" descr="tekst_side2.png"/>
          <p:cNvPicPr>
            <a:picLocks noChangeAspect="1"/>
          </p:cNvPicPr>
          <p:nvPr/>
        </p:nvPicPr>
        <p:blipFill rotWithShape="1">
          <a:blip r:embed="rId2" cstate="email">
            <a:extLst>
              <a:ext uri="{28A0092B-C50C-407E-A947-70E740481C1C}">
                <a14:useLocalDpi xmlns:a14="http://schemas.microsoft.com/office/drawing/2010/main"/>
              </a:ext>
            </a:extLst>
          </a:blip>
          <a:srcRect t="38014"/>
          <a:stretch/>
        </p:blipFill>
        <p:spPr bwMode="auto">
          <a:xfrm>
            <a:off x="-5208" y="0"/>
            <a:ext cx="9144000" cy="63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8"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549" y="144561"/>
            <a:ext cx="3101552" cy="33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dato 3"/>
          <p:cNvSpPr>
            <a:spLocks noGrp="1"/>
          </p:cNvSpPr>
          <p:nvPr>
            <p:ph type="dt" sz="half" idx="10"/>
          </p:nvPr>
        </p:nvSpPr>
        <p:spPr>
          <a:xfrm>
            <a:off x="1070248" y="6492875"/>
            <a:ext cx="2133600" cy="365125"/>
          </a:xfrm>
        </p:spPr>
        <p:txBody>
          <a:bodyPr/>
          <a:lstStyle>
            <a:lvl1pPr algn="l">
              <a:defRPr sz="1200">
                <a:solidFill>
                  <a:schemeClr val="tx1">
                    <a:tint val="75000"/>
                  </a:schemeClr>
                </a:solidFill>
              </a:defRPr>
            </a:lvl1pPr>
          </a:lstStyle>
          <a:p>
            <a:pPr>
              <a:defRPr/>
            </a:pPr>
            <a:fld id="{889B7EF3-B023-4829-8A6F-99DBBBEDC9AD}" type="datetime2">
              <a:rPr lang="da-DK"/>
              <a:pPr>
                <a:defRPr/>
              </a:pPr>
              <a:t>24. januar 2014</a:t>
            </a:fld>
            <a:endParaRPr lang="da-DK" dirty="0"/>
          </a:p>
        </p:txBody>
      </p:sp>
      <p:sp>
        <p:nvSpPr>
          <p:cNvPr id="7" name="Pladsholder til diasnummer 4"/>
          <p:cNvSpPr>
            <a:spLocks noGrp="1"/>
          </p:cNvSpPr>
          <p:nvPr>
            <p:ph type="sldNum" sz="quarter" idx="11"/>
          </p:nvPr>
        </p:nvSpPr>
        <p:spPr>
          <a:xfrm>
            <a:off x="301898" y="6492875"/>
            <a:ext cx="825500" cy="365125"/>
          </a:xfrm>
        </p:spPr>
        <p:txBody>
          <a:bodyPr/>
          <a:lstStyle>
            <a:lvl1pPr algn="r">
              <a:defRPr sz="1200">
                <a:solidFill>
                  <a:schemeClr val="tx1">
                    <a:tint val="75000"/>
                  </a:schemeClr>
                </a:solidFill>
              </a:defRPr>
            </a:lvl1pPr>
          </a:lstStyle>
          <a:p>
            <a:pPr>
              <a:defRPr/>
            </a:pPr>
            <a:fld id="{774876A2-58FF-4631-9985-D3CD04231D87}" type="slidenum">
              <a:rPr lang="da-DK"/>
              <a:pPr>
                <a:defRPr/>
              </a:pPr>
              <a:t>‹nr.›</a:t>
            </a:fld>
            <a:r>
              <a:rPr lang="da-DK" dirty="0">
                <a:solidFill>
                  <a:schemeClr val="bg1"/>
                </a:solidFill>
              </a:rPr>
              <a:t>...</a:t>
            </a:r>
            <a:r>
              <a:rPr lang="da-DK" dirty="0"/>
              <a:t>|</a:t>
            </a:r>
          </a:p>
        </p:txBody>
      </p:sp>
      <p:sp>
        <p:nvSpPr>
          <p:cNvPr id="10" name="Pladsholder til indhold 9"/>
          <p:cNvSpPr>
            <a:spLocks noGrp="1"/>
          </p:cNvSpPr>
          <p:nvPr>
            <p:ph sz="quarter" idx="12"/>
          </p:nvPr>
        </p:nvSpPr>
        <p:spPr>
          <a:xfrm>
            <a:off x="960438" y="1989138"/>
            <a:ext cx="7716018" cy="39601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1" name="Titel 10"/>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402177192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lvl1pPr algn="l">
              <a:defRPr sz="1200">
                <a:solidFill>
                  <a:schemeClr val="tx1">
                    <a:tint val="75000"/>
                  </a:schemeClr>
                </a:solidFill>
              </a:defRPr>
            </a:lvl1pPr>
          </a:lstStyle>
          <a:p>
            <a:pPr>
              <a:defRPr/>
            </a:pPr>
            <a:fld id="{892EA8AB-995B-4E5F-9D3A-C402DBC34A5E}" type="datetime2">
              <a:rPr lang="da-DK"/>
              <a:pPr>
                <a:defRPr/>
              </a:pPr>
              <a:t>24. januar 2014</a:t>
            </a:fld>
            <a:endParaRPr lang="da-DK" dirty="0"/>
          </a:p>
        </p:txBody>
      </p:sp>
      <p:sp>
        <p:nvSpPr>
          <p:cNvPr id="5" name="Pladsholder til diasnummer 4"/>
          <p:cNvSpPr>
            <a:spLocks noGrp="1"/>
          </p:cNvSpPr>
          <p:nvPr>
            <p:ph type="sldNum" sz="quarter" idx="11"/>
          </p:nvPr>
        </p:nvSpPr>
        <p:spPr/>
        <p:txBody>
          <a:bodyPr/>
          <a:lstStyle>
            <a:lvl1pPr algn="r">
              <a:defRPr sz="1200">
                <a:solidFill>
                  <a:schemeClr val="tx1">
                    <a:tint val="75000"/>
                  </a:schemeClr>
                </a:solidFill>
              </a:defRPr>
            </a:lvl1pPr>
          </a:lstStyle>
          <a:p>
            <a:pPr>
              <a:defRPr/>
            </a:pPr>
            <a:fld id="{A58C835B-49EC-45BB-8E8A-60069671C5CE}" type="slidenum">
              <a:rPr lang="da-DK"/>
              <a:pPr>
                <a:defRPr/>
              </a:pPr>
              <a:t>‹nr.›</a:t>
            </a:fld>
            <a:r>
              <a:rPr lang="da-DK" dirty="0">
                <a:solidFill>
                  <a:schemeClr val="bg1"/>
                </a:solidFill>
              </a:rPr>
              <a:t>...</a:t>
            </a:r>
            <a:r>
              <a:rPr lang="da-DK" dirty="0"/>
              <a:t>|</a:t>
            </a:r>
          </a:p>
        </p:txBody>
      </p:sp>
      <p:pic>
        <p:nvPicPr>
          <p:cNvPr id="6" name="Billede 7" descr="tekst_side2.png"/>
          <p:cNvPicPr>
            <a:picLocks noChangeAspect="1"/>
          </p:cNvPicPr>
          <p:nvPr userDrawn="1"/>
        </p:nvPicPr>
        <p:blipFill rotWithShape="1">
          <a:blip r:embed="rId2" cstate="email">
            <a:extLst>
              <a:ext uri="{28A0092B-C50C-407E-A947-70E740481C1C}">
                <a14:useLocalDpi xmlns:a14="http://schemas.microsoft.com/office/drawing/2010/main"/>
              </a:ext>
            </a:extLst>
          </a:blip>
          <a:srcRect t="38014"/>
          <a:stretch/>
        </p:blipFill>
        <p:spPr bwMode="auto">
          <a:xfrm>
            <a:off x="-5208" y="0"/>
            <a:ext cx="9144000" cy="63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8" descr="VFL_DK_Logo_singlelin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3549" y="116632"/>
            <a:ext cx="3101552" cy="33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4889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dirty="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5E2F6234-FA54-4135-BAB2-02AB51F9A5EC}" type="datetime2">
              <a:rPr lang="da-DK"/>
              <a:pPr>
                <a:defRPr/>
              </a:pPr>
              <a:t>24. januar 2014</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7AF8668-C1D5-47D9-AD70-01E382779E90}" type="slidenum">
              <a:rPr lang="da-DK"/>
              <a:pPr>
                <a:defRPr/>
              </a:pPr>
              <a:t>‹nr.›</a:t>
            </a:fld>
            <a:r>
              <a:rPr lang="da-DK" dirty="0">
                <a:solidFill>
                  <a:schemeClr val="bg1"/>
                </a:solidFill>
              </a:rPr>
              <a:t>...</a:t>
            </a:r>
            <a:r>
              <a:rPr lang="da-DK" dirty="0"/>
              <a:t>|</a:t>
            </a:r>
          </a:p>
        </p:txBody>
      </p:sp>
    </p:spTree>
    <p:extLst>
      <p:ext uri="{BB962C8B-B14F-4D97-AF65-F5344CB8AC3E}">
        <p14:creationId xmlns:p14="http://schemas.microsoft.com/office/powerpoint/2010/main" val="9489954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ftr" sz="quarter" idx="10"/>
          </p:nvPr>
        </p:nvSpPr>
        <p:spPr>
          <a:xfrm>
            <a:off x="5029200" y="6553200"/>
            <a:ext cx="3124200" cy="152400"/>
          </a:xfrm>
          <a:prstGeom prst="rect">
            <a:avLst/>
          </a:prstGeom>
          <a:ln/>
        </p:spPr>
        <p:txBody>
          <a:bodyPr/>
          <a:lstStyle>
            <a:lvl1pPr>
              <a:defRPr/>
            </a:lvl1pPr>
          </a:lstStyle>
          <a:p>
            <a:pPr>
              <a:defRPr/>
            </a:pPr>
            <a:endParaRPr lang="da-DK"/>
          </a:p>
        </p:txBody>
      </p:sp>
      <p:sp>
        <p:nvSpPr>
          <p:cNvPr id="4" name="Rectangle 6"/>
          <p:cNvSpPr>
            <a:spLocks noGrp="1" noChangeArrowheads="1"/>
          </p:cNvSpPr>
          <p:nvPr>
            <p:ph type="sldNum" sz="quarter" idx="11"/>
          </p:nvPr>
        </p:nvSpPr>
        <p:spPr>
          <a:ln/>
        </p:spPr>
        <p:txBody>
          <a:bodyPr/>
          <a:lstStyle>
            <a:lvl1pPr>
              <a:defRPr/>
            </a:lvl1pPr>
          </a:lstStyle>
          <a:p>
            <a:pPr>
              <a:defRPr/>
            </a:pPr>
            <a:fld id="{4D763335-5A2F-49FF-8F71-B2D24989E922}" type="slidenum">
              <a:rPr lang="da-DK"/>
              <a:pPr>
                <a:defRPr/>
              </a:pPr>
              <a:t>‹nr.›</a:t>
            </a:fld>
            <a:endParaRPr lang="da-DK"/>
          </a:p>
        </p:txBody>
      </p:sp>
    </p:spTree>
    <p:extLst>
      <p:ext uri="{BB962C8B-B14F-4D97-AF65-F5344CB8AC3E}">
        <p14:creationId xmlns:p14="http://schemas.microsoft.com/office/powerpoint/2010/main" val="578880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accent4"/>
                </a:solidFill>
                <a:latin typeface="Arial" charset="0"/>
                <a:cs typeface="Arial" charset="0"/>
              </a:defRPr>
            </a:lvl1pPr>
          </a:lstStyle>
          <a:p>
            <a:pPr>
              <a:defRPr/>
            </a:pPr>
            <a:fld id="{539A4663-7BAA-45DD-90EC-DD6ABEEDFF1D}" type="datetime2">
              <a:rPr lang="da-DK" smtClean="0"/>
              <a:pPr>
                <a:defRPr/>
              </a:pPr>
              <a:t>24. januar 2014</a:t>
            </a:fld>
            <a:endParaRPr lang="da-DK" dirty="0"/>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accent4"/>
                </a:solidFill>
                <a:latin typeface="Arial" charset="0"/>
                <a:cs typeface="Arial" charset="0"/>
              </a:defRPr>
            </a:lvl1pPr>
          </a:lstStyle>
          <a:p>
            <a:pPr>
              <a:defRPr/>
            </a:pPr>
            <a:fld id="{8E2A0389-9999-477E-BDCB-9BDFEC53FE58}" type="slidenum">
              <a:rPr lang="da-DK" smtClean="0"/>
              <a:pPr>
                <a:defRPr/>
              </a:pPr>
              <a:t>‹nr.›</a:t>
            </a:fld>
            <a:r>
              <a:rPr lang="da-DK" dirty="0" smtClean="0"/>
              <a:t>...|</a:t>
            </a:r>
            <a:endParaRPr lang="da-DK" dirty="0"/>
          </a:p>
        </p:txBody>
      </p:sp>
      <p:sp>
        <p:nvSpPr>
          <p:cNvPr id="1028" name="Pladsholder til titel 1"/>
          <p:cNvSpPr>
            <a:spLocks noGrp="1"/>
          </p:cNvSpPr>
          <p:nvPr>
            <p:ph type="title"/>
          </p:nvPr>
        </p:nvSpPr>
        <p:spPr bwMode="auto">
          <a:xfrm>
            <a:off x="951681" y="626268"/>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i master</a:t>
            </a:r>
          </a:p>
        </p:txBody>
      </p:sp>
      <p:sp>
        <p:nvSpPr>
          <p:cNvPr id="1029" name="Pladsholder til tekst 2"/>
          <p:cNvSpPr>
            <a:spLocks noGrp="1"/>
          </p:cNvSpPr>
          <p:nvPr>
            <p:ph type="body" idx="1"/>
          </p:nvPr>
        </p:nvSpPr>
        <p:spPr bwMode="auto">
          <a:xfrm>
            <a:off x="961206" y="1812131"/>
            <a:ext cx="77152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Tree>
  </p:cSld>
  <p:clrMap bg1="lt1" tx1="dk1" bg2="lt2" tx2="dk2" accent1="accent1" accent2="accent2" accent3="accent3" accent4="accent4" accent5="accent5" accent6="accent6" hlink="hlink" folHlink="folHlink"/>
  <p:sldLayoutIdLst>
    <p:sldLayoutId id="2147484605" r:id="rId1"/>
    <p:sldLayoutId id="2147484603" r:id="rId2"/>
    <p:sldLayoutId id="2147484604" r:id="rId3"/>
    <p:sldLayoutId id="2147484601" r:id="rId4"/>
    <p:sldLayoutId id="2147484608" r:id="rId5"/>
  </p:sldLayoutIdLst>
  <p:transition spd="med">
    <p:fade/>
  </p:transition>
  <p:timing>
    <p:tnLst>
      <p:par>
        <p:cTn id="1" dur="indefinite" restart="never" nodeType="tmRoot"/>
      </p:par>
    </p:tnLst>
  </p:timing>
  <p:hf sldNum="0" hdr="0" dt="0"/>
  <p:txStyles>
    <p:titleStyle>
      <a:lvl1pPr algn="l" defTabSz="457200" rtl="0" eaLnBrk="1" fontAlgn="base" hangingPunct="1">
        <a:spcBef>
          <a:spcPct val="0"/>
        </a:spcBef>
        <a:spcAft>
          <a:spcPct val="0"/>
        </a:spcAft>
        <a:defRPr sz="3600" b="1" kern="1200">
          <a:solidFill>
            <a:schemeClr val="accent4"/>
          </a:solidFill>
          <a:latin typeface="Arial" pitchFamily="34" charset="0"/>
          <a:ea typeface="+mj-ea"/>
          <a:cs typeface="Arial" pitchFamily="34" charset="0"/>
        </a:defRPr>
      </a:lvl1pPr>
      <a:lvl2pPr algn="l" defTabSz="457200" rtl="0" eaLnBrk="1" fontAlgn="base" hangingPunct="1">
        <a:spcBef>
          <a:spcPct val="0"/>
        </a:spcBef>
        <a:spcAft>
          <a:spcPct val="0"/>
        </a:spcAft>
        <a:defRPr sz="3600" b="1">
          <a:solidFill>
            <a:schemeClr val="tx1"/>
          </a:solidFill>
          <a:latin typeface="Arial" charset="0"/>
          <a:cs typeface="Arial" charset="0"/>
        </a:defRPr>
      </a:lvl2pPr>
      <a:lvl3pPr algn="l" defTabSz="457200" rtl="0" eaLnBrk="1" fontAlgn="base" hangingPunct="1">
        <a:spcBef>
          <a:spcPct val="0"/>
        </a:spcBef>
        <a:spcAft>
          <a:spcPct val="0"/>
        </a:spcAft>
        <a:defRPr sz="3600" b="1">
          <a:solidFill>
            <a:schemeClr val="tx1"/>
          </a:solidFill>
          <a:latin typeface="Arial" charset="0"/>
          <a:cs typeface="Arial" charset="0"/>
        </a:defRPr>
      </a:lvl3pPr>
      <a:lvl4pPr algn="l" defTabSz="457200" rtl="0" eaLnBrk="1" fontAlgn="base" hangingPunct="1">
        <a:spcBef>
          <a:spcPct val="0"/>
        </a:spcBef>
        <a:spcAft>
          <a:spcPct val="0"/>
        </a:spcAft>
        <a:defRPr sz="3600" b="1">
          <a:solidFill>
            <a:schemeClr val="tx1"/>
          </a:solidFill>
          <a:latin typeface="Arial" charset="0"/>
          <a:cs typeface="Arial" charset="0"/>
        </a:defRPr>
      </a:lvl4pPr>
      <a:lvl5pPr algn="l" defTabSz="457200" rtl="0" eaLnBrk="1" fontAlgn="base" hangingPunct="1">
        <a:spcBef>
          <a:spcPct val="0"/>
        </a:spcBef>
        <a:spcAft>
          <a:spcPct val="0"/>
        </a:spcAft>
        <a:defRPr sz="3600" b="1">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800" kern="1200" dirty="0">
          <a:solidFill>
            <a:schemeClr val="accent4"/>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400" kern="1200" dirty="0">
          <a:solidFill>
            <a:schemeClr val="accent4"/>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400" kern="1200" dirty="0">
          <a:solidFill>
            <a:schemeClr val="accent4"/>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400" kern="1200" dirty="0">
          <a:solidFill>
            <a:schemeClr val="accent4"/>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1"/>
        </a:buClr>
        <a:buFont typeface="Wingdings" panose="05000000000000000000" pitchFamily="2" charset="2"/>
        <a:buChar char="¢"/>
        <a:defRPr lang="da-DK" sz="2400" kern="1200" dirty="0">
          <a:solidFill>
            <a:schemeClr val="accent4"/>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uropa.eu/legislation_summaries/agriculture/general_framework/l60032_en.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Kvalitet og </a:t>
            </a:r>
            <a:r>
              <a:rPr lang="da-DK" dirty="0" err="1"/>
              <a:t>slætantal</a:t>
            </a:r>
            <a:r>
              <a:rPr lang="da-DK" dirty="0"/>
              <a:t> i kløvergræs</a:t>
            </a:r>
          </a:p>
        </p:txBody>
      </p:sp>
      <p:sp>
        <p:nvSpPr>
          <p:cNvPr id="3" name="Pladsholder til indhold 2"/>
          <p:cNvSpPr>
            <a:spLocks noGrp="1"/>
          </p:cNvSpPr>
          <p:nvPr>
            <p:ph sz="quarter" idx="10"/>
          </p:nvPr>
        </p:nvSpPr>
        <p:spPr/>
        <p:txBody>
          <a:bodyPr/>
          <a:lstStyle/>
          <a:p>
            <a:r>
              <a:rPr lang="da-DK" b="1" dirty="0">
                <a:solidFill>
                  <a:schemeClr val="bg1"/>
                </a:solidFill>
              </a:rPr>
              <a:t>Karsten A. Nielsen</a:t>
            </a:r>
          </a:p>
          <a:p>
            <a:r>
              <a:rPr lang="da-DK" sz="2400" b="1" dirty="0">
                <a:solidFill>
                  <a:schemeClr val="bg1"/>
                </a:solidFill>
              </a:rPr>
              <a:t>VFL, Planteproduktion</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5715446"/>
            <a:ext cx="2571205" cy="114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848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51681" y="626268"/>
            <a:ext cx="7715250" cy="739446"/>
          </a:xfrm>
        </p:spPr>
        <p:txBody>
          <a:bodyPr/>
          <a:lstStyle/>
          <a:p>
            <a:r>
              <a:rPr lang="da-DK" sz="2800" dirty="0" smtClean="0"/>
              <a:t>Pct. </a:t>
            </a:r>
            <a:r>
              <a:rPr lang="da-DK" sz="2800" dirty="0" err="1" smtClean="0"/>
              <a:t>Råprotein</a:t>
            </a:r>
            <a:r>
              <a:rPr lang="da-DK" sz="2800" dirty="0" smtClean="0"/>
              <a:t>, et godt græsår</a:t>
            </a:r>
            <a:endParaRPr lang="da-DK" sz="2800" dirty="0"/>
          </a:p>
        </p:txBody>
      </p:sp>
      <p:pic>
        <p:nvPicPr>
          <p:cNvPr id="6" name="Picture 1" descr="S:\5 Overheads\2014\03 Grovfoder\parapl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6085" y="332656"/>
            <a:ext cx="2256085" cy="1849776"/>
          </a:xfrm>
          <a:prstGeom prst="rect">
            <a:avLst/>
          </a:prstGeom>
          <a:noFill/>
          <a:extLst>
            <a:ext uri="{909E8E84-426E-40DD-AFC4-6F175D3DCCD1}">
              <a14:hiddenFill xmlns:a14="http://schemas.microsoft.com/office/drawing/2010/main">
                <a:solidFill>
                  <a:srgbClr val="FFFFFF"/>
                </a:solidFill>
              </a14:hiddenFill>
            </a:ext>
          </a:extLst>
        </p:spPr>
      </p:pic>
      <p:sp>
        <p:nvSpPr>
          <p:cNvPr id="7" name="Afrundet rektangel 6"/>
          <p:cNvSpPr/>
          <p:nvPr/>
        </p:nvSpPr>
        <p:spPr>
          <a:xfrm rot="5400000">
            <a:off x="4103948" y="2384884"/>
            <a:ext cx="3960440" cy="230425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9" name="Pladsholder til indhold 8"/>
          <p:cNvGraphicFramePr>
            <a:graphicFrameLocks noGrp="1"/>
          </p:cNvGraphicFramePr>
          <p:nvPr>
            <p:ph sz="quarter" idx="12"/>
            <p:extLst>
              <p:ext uri="{D42A27DB-BD31-4B8C-83A1-F6EECF244321}">
                <p14:modId xmlns:p14="http://schemas.microsoft.com/office/powerpoint/2010/main" val="1026178709"/>
              </p:ext>
            </p:extLst>
          </p:nvPr>
        </p:nvGraphicFramePr>
        <p:xfrm>
          <a:off x="444664" y="1688128"/>
          <a:ext cx="7992888"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1628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6.38889E-6 9.82659E-7 C 0.0052 -0.00231 0.00902 -0.00601 0.01423 -0.00832 C 0.02517 -0.01803 0.03975 -0.0215 0.05225 -0.02728 C 0.07846 -0.03931 0.10468 -0.04624 0.13159 -0.05272 C 0.13906 -0.05457 0.14635 -0.05803 0.15381 -0.05919 C 0.16527 -0.06104 0.19565 -0.06266 0.20468 -0.06335 C 0.24704 -0.07029 0.28871 -0.07237 0.33159 -0.07399 C 0.52586 -0.09711 0.7243 -0.0911 0.91892 -0.09295 C 0.94965 -0.09225 0.98037 -0.09087 1.0111 -0.09087 " pathEditMode="relative" ptsTypes="ffffffffA">
                                      <p:cBhvr>
                                        <p:cTn id="6" dur="4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2800" dirty="0" smtClean="0"/>
              <a:t>Pct. </a:t>
            </a:r>
            <a:r>
              <a:rPr lang="da-DK" sz="2800" dirty="0" err="1" smtClean="0"/>
              <a:t>Råprotein</a:t>
            </a:r>
            <a:r>
              <a:rPr lang="da-DK" sz="2800" dirty="0" smtClean="0"/>
              <a:t>, et dårlig græsår</a:t>
            </a:r>
            <a:endParaRPr lang="da-DK" sz="2800" dirty="0"/>
          </a:p>
        </p:txBody>
      </p:sp>
      <p:pic>
        <p:nvPicPr>
          <p:cNvPr id="5" name="Picture 3" descr="S:\5 Overheads\2014\03 Grovfoder\so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5045" y="2924944"/>
            <a:ext cx="1869481" cy="1869481"/>
          </a:xfrm>
          <a:prstGeom prst="rect">
            <a:avLst/>
          </a:prstGeom>
          <a:noFill/>
          <a:extLst>
            <a:ext uri="{909E8E84-426E-40DD-AFC4-6F175D3DCCD1}">
              <a14:hiddenFill xmlns:a14="http://schemas.microsoft.com/office/drawing/2010/main">
                <a:solidFill>
                  <a:srgbClr val="FFFFFF"/>
                </a:solidFill>
              </a14:hiddenFill>
            </a:ext>
          </a:extLst>
        </p:spPr>
      </p:pic>
      <p:sp>
        <p:nvSpPr>
          <p:cNvPr id="6" name="Afrundet rektangel 5"/>
          <p:cNvSpPr/>
          <p:nvPr/>
        </p:nvSpPr>
        <p:spPr>
          <a:xfrm rot="5400000">
            <a:off x="4190928" y="2183832"/>
            <a:ext cx="4002504" cy="252028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8" name="Pladsholder til indhold 7"/>
          <p:cNvGraphicFramePr>
            <a:graphicFrameLocks noGrp="1"/>
          </p:cNvGraphicFramePr>
          <p:nvPr>
            <p:ph sz="quarter" idx="12"/>
            <p:extLst>
              <p:ext uri="{D42A27DB-BD31-4B8C-83A1-F6EECF244321}">
                <p14:modId xmlns:p14="http://schemas.microsoft.com/office/powerpoint/2010/main" val="1974523838"/>
              </p:ext>
            </p:extLst>
          </p:nvPr>
        </p:nvGraphicFramePr>
        <p:xfrm>
          <a:off x="611560" y="1556792"/>
          <a:ext cx="8064128" cy="4393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011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8.61272E-6 C 0.0092 -0.01226 0.00434 -0.00902 0.01285 -0.01272 C 0.02014 -0.0229 0.01128 -0.0118 0.02066 -0.0192 C 0.02535 -0.0229 0.02778 -0.02706 0.03333 -0.0296 C 0.03594 -0.03307 0.03785 -0.03608 0.04132 -0.03816 C 0.04444 -0.04001 0.05104 -0.04232 0.05104 -0.04232 C 0.0526 -0.04371 0.05399 -0.04556 0.05573 -0.04671 C 0.05729 -0.04764 0.0592 -0.0474 0.06059 -0.04879 C 0.07101 -0.05966 0.05625 -0.0518 0.06858 -0.05712 C 0.07483 -0.06613 0.06788 -0.05688 0.07622 -0.06567 C 0.08455 -0.07446 0.07396 -0.06451 0.08264 -0.07631 C 0.08403 -0.07816 0.08576 -0.07885 0.08733 -0.08047 C 0.09271 -0.08602 0.09132 -0.08995 0.09844 -0.09319 C 0.10417 -0.10405 0.11146 -0.11006 0.1191 -0.11839 C 0.12309 -0.12278 0.12587 -0.12717 0.13021 -0.1311 C 0.13819 -0.14752 0.15365 -0.15931 0.1651 -0.17134 C 0.17153 -0.17804 0.17622 -0.18683 0.1842 -0.1903 C 0.18924 -0.19746 0.19479 -0.20209 0.20174 -0.20509 C 0.20625 -0.21134 0.21146 -0.21712 0.21753 -0.21989 C 0.2224 -0.22683 0.22656 -0.23168 0.23333 -0.23469 C 0.23733 -0.24255 0.24392 -0.24648 0.25087 -0.24949 C 0.25764 -0.25897 0.26632 -0.26475 0.27465 -0.27076 C 0.28108 -0.27538 0.28542 -0.28278 0.29219 -0.28556 C 0.29375 -0.28694 0.29514 -0.28879 0.29687 -0.28972 C 0.3 -0.29157 0.30642 -0.29388 0.30642 -0.29388 C 0.32274 -0.30914 0.30017 -0.28902 0.31597 -0.30035 C 0.32396 -0.30613 0.33142 -0.31238 0.33976 -0.31723 C 0.3474 -0.32162 0.35608 -0.32278 0.36354 -0.32787 C 0.37153 -0.33319 0.37882 -0.3385 0.38733 -0.34266 C 0.39566 -0.35307 0.41285 -0.35677 0.42396 -0.36162 C 0.45677 -0.37596 0.49028 -0.38914 0.52396 -0.39954 C 0.53646 -0.40347 0.54931 -0.40717 0.56198 -0.41018 C 0.5684 -0.4118 0.57465 -0.41295 0.58108 -0.41434 C 0.58472 -0.41503 0.59219 -0.41665 0.59219 -0.41665 C 0.61198 -0.42544 0.6349 -0.42336 0.65556 -0.42498 C 0.67187 -0.42914 0.68819 -0.43006 0.70486 -0.43145 C 0.72083 -0.43862 0.74583 -0.43654 0.76198 -0.43769 C 0.77205 -0.44093 0.78194 -0.44255 0.79219 -0.44394 C 0.82257 -0.45295 0.76181 -0.43561 0.85243 -0.45041 C 0.90191 -0.4585 0.94983 -0.46729 1 -0.46729 " pathEditMode="relative" ptsTypes="fffffffffffffffffffffffffffffffffffffffA">
                                      <p:cBhvr>
                                        <p:cTn id="6" dur="4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798653" y="1412776"/>
            <a:ext cx="7877803" cy="4536504"/>
          </a:xfrm>
        </p:spPr>
        <p:txBody>
          <a:bodyPr/>
          <a:lstStyle/>
          <a:p>
            <a:pPr marL="536575" indent="-536575"/>
            <a:r>
              <a:rPr lang="da-DK" sz="2400" dirty="0" smtClean="0"/>
              <a:t>Tidlig 1. slæt fremmer andelen af </a:t>
            </a:r>
            <a:r>
              <a:rPr lang="da-DK" sz="2400" dirty="0" err="1" smtClean="0"/>
              <a:t>hvidkløver</a:t>
            </a:r>
            <a:endParaRPr lang="da-DK" sz="2400" dirty="0" smtClean="0"/>
          </a:p>
          <a:p>
            <a:pPr marL="536575" indent="-536575"/>
            <a:r>
              <a:rPr lang="da-DK" sz="2400" dirty="0" err="1" smtClean="0"/>
              <a:t>Bl</a:t>
            </a:r>
            <a:r>
              <a:rPr lang="da-DK" sz="2400" dirty="0" smtClean="0"/>
              <a:t>. 45 har altid den største andel af bælgplanter</a:t>
            </a:r>
          </a:p>
          <a:p>
            <a:pPr marL="536575" indent="-536575"/>
            <a:r>
              <a:rPr lang="da-DK" sz="2400" dirty="0" err="1" smtClean="0"/>
              <a:t>Bl</a:t>
            </a:r>
            <a:r>
              <a:rPr lang="da-DK" sz="2400" dirty="0" smtClean="0"/>
              <a:t>. 35 vil under alle forhold have et højere indhold af FK.org. stof en </a:t>
            </a:r>
            <a:r>
              <a:rPr lang="da-DK" sz="2400" dirty="0" err="1" smtClean="0"/>
              <a:t>Bl</a:t>
            </a:r>
            <a:r>
              <a:rPr lang="da-DK" sz="2400" dirty="0" smtClean="0"/>
              <a:t>. 45</a:t>
            </a:r>
          </a:p>
          <a:p>
            <a:pPr marL="536575" indent="-536575"/>
            <a:r>
              <a:rPr lang="da-DK" sz="2400" dirty="0" smtClean="0"/>
              <a:t>Et ”godt </a:t>
            </a:r>
            <a:r>
              <a:rPr lang="da-DK" sz="2400" dirty="0" err="1" smtClean="0"/>
              <a:t>græsår</a:t>
            </a:r>
            <a:r>
              <a:rPr lang="da-DK" sz="2400" dirty="0" smtClean="0"/>
              <a:t>”, er indholdet af protein næsten ens i </a:t>
            </a:r>
            <a:r>
              <a:rPr lang="da-DK" sz="2400" dirty="0" err="1" smtClean="0"/>
              <a:t>Bl</a:t>
            </a:r>
            <a:r>
              <a:rPr lang="da-DK" sz="2400" dirty="0" smtClean="0"/>
              <a:t>. 35 og Bl.45</a:t>
            </a:r>
          </a:p>
          <a:p>
            <a:pPr marL="536575" indent="-536575"/>
            <a:r>
              <a:rPr lang="da-DK" sz="2400" dirty="0" smtClean="0"/>
              <a:t>Et ”dårlig </a:t>
            </a:r>
            <a:r>
              <a:rPr lang="da-DK" sz="2400" dirty="0" err="1" smtClean="0"/>
              <a:t>græsår</a:t>
            </a:r>
            <a:r>
              <a:rPr lang="da-DK" sz="2400" dirty="0" smtClean="0"/>
              <a:t>”, har </a:t>
            </a:r>
            <a:r>
              <a:rPr lang="da-DK" sz="2400" dirty="0" err="1" smtClean="0"/>
              <a:t>Bl</a:t>
            </a:r>
            <a:r>
              <a:rPr lang="da-DK" sz="2400" dirty="0" smtClean="0"/>
              <a:t>. 45 den største indhold af protein </a:t>
            </a:r>
          </a:p>
          <a:p>
            <a:pPr marL="536575" indent="-536575"/>
            <a:r>
              <a:rPr lang="da-DK" sz="2400" dirty="0" smtClean="0"/>
              <a:t>I </a:t>
            </a:r>
            <a:r>
              <a:rPr lang="da-DK" sz="2400" dirty="0" err="1" smtClean="0"/>
              <a:t>Bl</a:t>
            </a:r>
            <a:r>
              <a:rPr lang="da-DK" sz="2400" dirty="0" smtClean="0"/>
              <a:t>. </a:t>
            </a:r>
            <a:r>
              <a:rPr lang="da-DK" sz="2400" dirty="0"/>
              <a:t>45 giver en </a:t>
            </a:r>
            <a:r>
              <a:rPr lang="da-DK" sz="2400" dirty="0" smtClean="0"/>
              <a:t>5-slætstrategi </a:t>
            </a:r>
            <a:r>
              <a:rPr lang="da-DK" sz="2400" dirty="0"/>
              <a:t>med tidlig høst af første slæt den bedste kombination af udbytte og kvalitet</a:t>
            </a:r>
            <a:r>
              <a:rPr lang="da-DK" sz="2400" dirty="0" smtClean="0"/>
              <a:t>.</a:t>
            </a:r>
          </a:p>
          <a:p>
            <a:pPr marL="536575" indent="-536575"/>
            <a:r>
              <a:rPr lang="da-DK" sz="2400" dirty="0" err="1" smtClean="0"/>
              <a:t>Bl</a:t>
            </a:r>
            <a:r>
              <a:rPr lang="da-DK" sz="2400" dirty="0" smtClean="0"/>
              <a:t>. 35 </a:t>
            </a:r>
            <a:r>
              <a:rPr lang="da-DK" sz="2400" dirty="0"/>
              <a:t>kan </a:t>
            </a:r>
            <a:r>
              <a:rPr lang="da-DK" sz="2400" dirty="0" smtClean="0"/>
              <a:t>i </a:t>
            </a:r>
            <a:r>
              <a:rPr lang="da-DK" sz="2400" dirty="0"/>
              <a:t>et ”godt græsår” også </a:t>
            </a:r>
            <a:r>
              <a:rPr lang="da-DK" sz="2400" dirty="0" smtClean="0"/>
              <a:t>give et  højt udbytte og god kvalitet med 4 slæt. </a:t>
            </a:r>
            <a:endParaRPr lang="da-DK" sz="2400" dirty="0"/>
          </a:p>
          <a:p>
            <a:pPr indent="-342900"/>
            <a:endParaRPr lang="da-DK" dirty="0"/>
          </a:p>
        </p:txBody>
      </p:sp>
      <p:sp>
        <p:nvSpPr>
          <p:cNvPr id="3" name="Titel 2"/>
          <p:cNvSpPr>
            <a:spLocks noGrp="1"/>
          </p:cNvSpPr>
          <p:nvPr>
            <p:ph type="title"/>
          </p:nvPr>
        </p:nvSpPr>
        <p:spPr>
          <a:xfrm>
            <a:off x="951681" y="626268"/>
            <a:ext cx="7715250" cy="930524"/>
          </a:xfrm>
        </p:spPr>
        <p:txBody>
          <a:bodyPr/>
          <a:lstStyle/>
          <a:p>
            <a:r>
              <a:rPr lang="da-DK" dirty="0" smtClean="0"/>
              <a:t>Konklusion</a:t>
            </a:r>
            <a:endParaRPr lang="da-DK" dirty="0"/>
          </a:p>
        </p:txBody>
      </p:sp>
    </p:spTree>
    <p:extLst>
      <p:ext uri="{BB962C8B-B14F-4D97-AF65-F5344CB8AC3E}">
        <p14:creationId xmlns:p14="http://schemas.microsoft.com/office/powerpoint/2010/main" val="34688413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r>
              <a:rPr lang="da-DK" dirty="0" smtClean="0"/>
              <a:t>Vælg  </a:t>
            </a:r>
            <a:r>
              <a:rPr lang="da-DK" dirty="0"/>
              <a:t>den blanding, der passer bedst </a:t>
            </a:r>
            <a:r>
              <a:rPr lang="da-DK" dirty="0" smtClean="0"/>
              <a:t>på </a:t>
            </a:r>
            <a:r>
              <a:rPr lang="da-DK" dirty="0"/>
              <a:t>bedriften, dvs. </a:t>
            </a:r>
            <a:r>
              <a:rPr lang="da-DK" dirty="0" smtClean="0"/>
              <a:t>jordtype, vanding </a:t>
            </a:r>
            <a:r>
              <a:rPr lang="da-DK" dirty="0"/>
              <a:t>og varighed og </a:t>
            </a:r>
            <a:r>
              <a:rPr lang="da-DK" dirty="0" smtClean="0"/>
              <a:t>tilpas herefter </a:t>
            </a:r>
            <a:r>
              <a:rPr lang="da-DK" dirty="0" err="1" smtClean="0"/>
              <a:t>slætstrategien</a:t>
            </a:r>
            <a:endParaRPr lang="da-DK" dirty="0" smtClean="0"/>
          </a:p>
          <a:p>
            <a:r>
              <a:rPr lang="da-DK" dirty="0"/>
              <a:t>Målet er en kløvergræsblanding, med et meget højt udbytte af foderenheder og protein samt en fordøjelighed, der ved hjælp af en tilpasset slætstrategi matcher den optimale foderration til malkekøer.</a:t>
            </a:r>
          </a:p>
          <a:p>
            <a:endParaRPr lang="da-DK" dirty="0"/>
          </a:p>
        </p:txBody>
      </p:sp>
      <p:sp>
        <p:nvSpPr>
          <p:cNvPr id="3" name="Titel 2"/>
          <p:cNvSpPr>
            <a:spLocks noGrp="1"/>
          </p:cNvSpPr>
          <p:nvPr>
            <p:ph type="title"/>
          </p:nvPr>
        </p:nvSpPr>
        <p:spPr/>
        <p:txBody>
          <a:bodyPr/>
          <a:lstStyle/>
          <a:p>
            <a:r>
              <a:rPr lang="da-DK" dirty="0" smtClean="0"/>
              <a:t>Valg af kløvergræs blanding</a:t>
            </a:r>
            <a:endParaRPr lang="da-DK" dirty="0"/>
          </a:p>
        </p:txBody>
      </p:sp>
    </p:spTree>
    <p:extLst>
      <p:ext uri="{BB962C8B-B14F-4D97-AF65-F5344CB8AC3E}">
        <p14:creationId xmlns:p14="http://schemas.microsoft.com/office/powerpoint/2010/main" val="13618618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692696"/>
            <a:ext cx="8676456" cy="854968"/>
          </a:xfrm>
        </p:spPr>
        <p:txBody>
          <a:bodyPr/>
          <a:lstStyle/>
          <a:p>
            <a:r>
              <a:rPr lang="en-US" sz="2800" dirty="0" smtClean="0"/>
              <a:t>“</a:t>
            </a:r>
            <a:r>
              <a:rPr lang="en-US" sz="2800" dirty="0" err="1" smtClean="0"/>
              <a:t>Bedst</a:t>
            </a:r>
            <a:r>
              <a:rPr lang="en-US" sz="2800" dirty="0" smtClean="0"/>
              <a:t> i test” </a:t>
            </a:r>
            <a:r>
              <a:rPr lang="en-US" sz="2800" dirty="0" err="1" smtClean="0"/>
              <a:t>mht</a:t>
            </a:r>
            <a:r>
              <a:rPr lang="en-US" sz="2800" dirty="0" smtClean="0"/>
              <a:t>. </a:t>
            </a:r>
            <a:r>
              <a:rPr lang="en-US" sz="2800" dirty="0" err="1" smtClean="0"/>
              <a:t>udbytte</a:t>
            </a:r>
            <a:r>
              <a:rPr lang="en-US" sz="2800" dirty="0" smtClean="0"/>
              <a:t> </a:t>
            </a:r>
            <a:r>
              <a:rPr lang="en-US" sz="2800" dirty="0" err="1" smtClean="0"/>
              <a:t>af</a:t>
            </a:r>
            <a:r>
              <a:rPr lang="en-US" sz="2800" dirty="0" smtClean="0"/>
              <a:t> FEN og råprotein </a:t>
            </a:r>
            <a:br>
              <a:rPr lang="en-US" sz="2800" dirty="0" smtClean="0"/>
            </a:br>
            <a:r>
              <a:rPr lang="en-US" sz="2000" dirty="0" err="1" smtClean="0"/>
              <a:t>gns</a:t>
            </a:r>
            <a:r>
              <a:rPr lang="en-US" sz="2000" dirty="0" smtClean="0"/>
              <a:t>. </a:t>
            </a:r>
            <a:r>
              <a:rPr lang="en-US" sz="2000" dirty="0" err="1" smtClean="0"/>
              <a:t>af</a:t>
            </a:r>
            <a:r>
              <a:rPr lang="en-US" sz="2000" dirty="0" smtClean="0"/>
              <a:t> 1 </a:t>
            </a:r>
            <a:r>
              <a:rPr lang="en-US" sz="2000" dirty="0" err="1" smtClean="0"/>
              <a:t>vandet</a:t>
            </a:r>
            <a:r>
              <a:rPr lang="en-US" sz="2000" dirty="0" smtClean="0"/>
              <a:t> og 2 </a:t>
            </a:r>
            <a:r>
              <a:rPr lang="en-US" sz="2000" dirty="0" err="1" smtClean="0"/>
              <a:t>uvandet</a:t>
            </a:r>
            <a:r>
              <a:rPr lang="en-US" sz="2000" dirty="0" smtClean="0"/>
              <a:t> </a:t>
            </a:r>
            <a:r>
              <a:rPr lang="en-US" sz="2000" dirty="0" err="1" smtClean="0"/>
              <a:t>forsøg</a:t>
            </a:r>
            <a:r>
              <a:rPr lang="en-US" sz="2000" dirty="0" smtClean="0"/>
              <a:t> 2013, 1. brugsår, 4 </a:t>
            </a:r>
            <a:r>
              <a:rPr lang="en-US" sz="2000" dirty="0" err="1" smtClean="0"/>
              <a:t>slæt</a:t>
            </a:r>
            <a:endParaRPr lang="da-DK" sz="2000" dirty="0"/>
          </a:p>
        </p:txBody>
      </p:sp>
      <p:graphicFrame>
        <p:nvGraphicFramePr>
          <p:cNvPr id="5" name="Pladsholder til indhold 4"/>
          <p:cNvGraphicFramePr>
            <a:graphicFrameLocks noGrp="1"/>
          </p:cNvGraphicFramePr>
          <p:nvPr>
            <p:ph sz="quarter" idx="12"/>
            <p:extLst>
              <p:ext uri="{D42A27DB-BD31-4B8C-83A1-F6EECF244321}">
                <p14:modId xmlns:p14="http://schemas.microsoft.com/office/powerpoint/2010/main" val="691584245"/>
              </p:ext>
            </p:extLst>
          </p:nvPr>
        </p:nvGraphicFramePr>
        <p:xfrm>
          <a:off x="755576" y="1628800"/>
          <a:ext cx="7911355" cy="46598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boks 1"/>
          <p:cNvSpPr txBox="1"/>
          <p:nvPr/>
        </p:nvSpPr>
        <p:spPr>
          <a:xfrm>
            <a:off x="5868144" y="6381328"/>
            <a:ext cx="2448272" cy="369332"/>
          </a:xfrm>
          <a:prstGeom prst="rect">
            <a:avLst/>
          </a:prstGeom>
          <a:noFill/>
        </p:spPr>
        <p:txBody>
          <a:bodyPr wrap="square" rtlCol="0">
            <a:spAutoFit/>
          </a:bodyPr>
          <a:lstStyle/>
          <a:p>
            <a:r>
              <a:rPr lang="da-DK" dirty="0" smtClean="0"/>
              <a:t>Oversigten side 367</a:t>
            </a:r>
            <a:endParaRPr lang="da-DK" dirty="0"/>
          </a:p>
        </p:txBody>
      </p:sp>
    </p:spTree>
    <p:extLst>
      <p:ext uri="{BB962C8B-B14F-4D97-AF65-F5344CB8AC3E}">
        <p14:creationId xmlns:p14="http://schemas.microsoft.com/office/powerpoint/2010/main" val="153003022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087798" y="1052736"/>
            <a:ext cx="6835092" cy="523220"/>
          </a:xfrm>
          <a:prstGeom prst="rect">
            <a:avLst/>
          </a:prstGeom>
          <a:noFill/>
        </p:spPr>
        <p:txBody>
          <a:bodyPr wrap="square" rtlCol="0">
            <a:spAutoFit/>
          </a:bodyPr>
          <a:lstStyle/>
          <a:p>
            <a:pPr algn="ctr"/>
            <a:r>
              <a:rPr lang="da-DK" sz="2800" b="1" dirty="0" smtClean="0">
                <a:solidFill>
                  <a:schemeClr val="bg1"/>
                </a:solidFill>
              </a:rPr>
              <a:t>Kvælstof til kløvergræs</a:t>
            </a:r>
            <a:endParaRPr lang="da-DK" sz="2800" b="1" dirty="0">
              <a:solidFill>
                <a:schemeClr val="bg1"/>
              </a:solidFill>
            </a:endParaRPr>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612929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441473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299912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951681" y="626268"/>
            <a:ext cx="7715250" cy="1143000"/>
          </a:xfrm>
          <a:prstGeom prst="rect">
            <a:avLst/>
          </a:prstGeom>
        </p:spPr>
        <p:txBody>
          <a:bodyPr anchor="ctr"/>
          <a:lstStyle>
            <a:lvl1pPr algn="l" defTabSz="457200" rtl="0" eaLnBrk="1" fontAlgn="base" hangingPunct="1">
              <a:spcBef>
                <a:spcPct val="0"/>
              </a:spcBef>
              <a:spcAft>
                <a:spcPct val="0"/>
              </a:spcAft>
              <a:defRPr sz="3600" b="1" kern="1200">
                <a:solidFill>
                  <a:schemeClr val="accent4"/>
                </a:solidFill>
                <a:latin typeface="Arial" pitchFamily="34" charset="0"/>
                <a:ea typeface="+mj-ea"/>
                <a:cs typeface="Arial" pitchFamily="34" charset="0"/>
              </a:defRPr>
            </a:lvl1pPr>
            <a:lvl2pPr algn="l" defTabSz="457200" rtl="0" eaLnBrk="1" fontAlgn="base" hangingPunct="1">
              <a:spcBef>
                <a:spcPct val="0"/>
              </a:spcBef>
              <a:spcAft>
                <a:spcPct val="0"/>
              </a:spcAft>
              <a:defRPr sz="3600" b="1">
                <a:solidFill>
                  <a:schemeClr val="tx1"/>
                </a:solidFill>
                <a:latin typeface="Arial" charset="0"/>
                <a:cs typeface="Arial" charset="0"/>
              </a:defRPr>
            </a:lvl2pPr>
            <a:lvl3pPr algn="l" defTabSz="457200" rtl="0" eaLnBrk="1" fontAlgn="base" hangingPunct="1">
              <a:spcBef>
                <a:spcPct val="0"/>
              </a:spcBef>
              <a:spcAft>
                <a:spcPct val="0"/>
              </a:spcAft>
              <a:defRPr sz="3600" b="1">
                <a:solidFill>
                  <a:schemeClr val="tx1"/>
                </a:solidFill>
                <a:latin typeface="Arial" charset="0"/>
                <a:cs typeface="Arial" charset="0"/>
              </a:defRPr>
            </a:lvl3pPr>
            <a:lvl4pPr algn="l" defTabSz="457200" rtl="0" eaLnBrk="1" fontAlgn="base" hangingPunct="1">
              <a:spcBef>
                <a:spcPct val="0"/>
              </a:spcBef>
              <a:spcAft>
                <a:spcPct val="0"/>
              </a:spcAft>
              <a:defRPr sz="3600" b="1">
                <a:solidFill>
                  <a:schemeClr val="tx1"/>
                </a:solidFill>
                <a:latin typeface="Arial" charset="0"/>
                <a:cs typeface="Arial" charset="0"/>
              </a:defRPr>
            </a:lvl4pPr>
            <a:lvl5pPr algn="l" defTabSz="457200" rtl="0" eaLnBrk="1" fontAlgn="base" hangingPunct="1">
              <a:spcBef>
                <a:spcPct val="0"/>
              </a:spcBef>
              <a:spcAft>
                <a:spcPct val="0"/>
              </a:spcAft>
              <a:defRPr sz="3600" b="1">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t>Konklusion</a:t>
            </a:r>
            <a:endParaRPr lang="da-DK" dirty="0"/>
          </a:p>
        </p:txBody>
      </p:sp>
      <p:sp>
        <p:nvSpPr>
          <p:cNvPr id="3" name="Pladsholder til indhold 2"/>
          <p:cNvSpPr txBox="1">
            <a:spLocks/>
          </p:cNvSpPr>
          <p:nvPr/>
        </p:nvSpPr>
        <p:spPr>
          <a:xfrm>
            <a:off x="971550" y="2124075"/>
            <a:ext cx="7715250" cy="4184650"/>
          </a:xfrm>
          <a:prstGeom prst="rect">
            <a:avLst/>
          </a:prstGeom>
        </p:spPr>
        <p:txBody>
          <a:bodyPr/>
          <a:lstStyle>
            <a:lvl1pPr marL="3429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800" kern="1200" dirty="0">
                <a:solidFill>
                  <a:schemeClr val="accent4"/>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400" kern="1200" dirty="0">
                <a:solidFill>
                  <a:schemeClr val="accent4"/>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400" kern="1200" dirty="0">
                <a:solidFill>
                  <a:schemeClr val="accent4"/>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1"/>
              </a:buClr>
              <a:buFont typeface="Wingdings" panose="05000000000000000000" pitchFamily="2" charset="2"/>
              <a:buChar char="¢"/>
              <a:defRPr lang="en-US" sz="2400" kern="1200" dirty="0">
                <a:solidFill>
                  <a:schemeClr val="accent4"/>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1"/>
              </a:buClr>
              <a:buFont typeface="Wingdings" panose="05000000000000000000" pitchFamily="2" charset="2"/>
              <a:buChar char="¢"/>
              <a:defRPr lang="da-DK" sz="2400" kern="1200" dirty="0">
                <a:solidFill>
                  <a:schemeClr val="accent4"/>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dirty="0" smtClean="0"/>
              <a:t>Ikke signifikante udbytteforskelle mellem metoderne</a:t>
            </a:r>
          </a:p>
          <a:p>
            <a:r>
              <a:rPr lang="da-DK" dirty="0" smtClean="0"/>
              <a:t>Handelsgødning har givet størst udbytte til første slæt både 1. og 2. brugsår</a:t>
            </a:r>
          </a:p>
          <a:p>
            <a:r>
              <a:rPr lang="da-DK" dirty="0" smtClean="0"/>
              <a:t>Skade </a:t>
            </a:r>
            <a:r>
              <a:rPr lang="da-DK" dirty="0"/>
              <a:t>fra nedfælder er størst i 1. år – ophæves af god </a:t>
            </a:r>
            <a:r>
              <a:rPr lang="da-DK" dirty="0" smtClean="0"/>
              <a:t>gyllevirkning</a:t>
            </a:r>
          </a:p>
          <a:p>
            <a:r>
              <a:rPr lang="da-DK" dirty="0" smtClean="0"/>
              <a:t>Laveste </a:t>
            </a:r>
            <a:r>
              <a:rPr lang="da-DK" dirty="0" err="1" smtClean="0"/>
              <a:t>gns</a:t>
            </a:r>
            <a:r>
              <a:rPr lang="da-DK" dirty="0" smtClean="0"/>
              <a:t>. </a:t>
            </a:r>
            <a:r>
              <a:rPr lang="da-DK" dirty="0"/>
              <a:t>udbytte </a:t>
            </a:r>
            <a:r>
              <a:rPr lang="da-DK" dirty="0" smtClean="0"/>
              <a:t>ved slangeudlægning</a:t>
            </a:r>
            <a:endParaRPr lang="da-DK" dirty="0"/>
          </a:p>
          <a:p>
            <a:endParaRPr lang="da-DK" dirty="0" smtClean="0"/>
          </a:p>
          <a:p>
            <a:endParaRPr lang="da-DK" dirty="0" smtClean="0"/>
          </a:p>
          <a:p>
            <a:pPr lvl="1"/>
            <a:endParaRPr lang="da-DK" dirty="0"/>
          </a:p>
        </p:txBody>
      </p:sp>
    </p:spTree>
    <p:extLst>
      <p:ext uri="{BB962C8B-B14F-4D97-AF65-F5344CB8AC3E}">
        <p14:creationId xmlns:p14="http://schemas.microsoft.com/office/powerpoint/2010/main" val="2444483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087798" y="1052736"/>
            <a:ext cx="6835092" cy="523220"/>
          </a:xfrm>
          <a:prstGeom prst="rect">
            <a:avLst/>
          </a:prstGeom>
          <a:noFill/>
        </p:spPr>
        <p:txBody>
          <a:bodyPr wrap="square" rtlCol="0">
            <a:spAutoFit/>
          </a:bodyPr>
          <a:lstStyle/>
          <a:p>
            <a:r>
              <a:rPr lang="da-DK" sz="2800" b="1" dirty="0"/>
              <a:t>Kontrolleret trafik</a:t>
            </a:r>
          </a:p>
        </p:txBody>
      </p:sp>
      <p:pic>
        <p:nvPicPr>
          <p:cNvPr id="6" name="Billede 5" descr="Finsnitter.bmp"/>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395536" y="2060848"/>
            <a:ext cx="8079940" cy="2856670"/>
          </a:xfrm>
          <a:prstGeom prst="rect">
            <a:avLst/>
          </a:prstGeom>
          <a:ln>
            <a:noFill/>
          </a:ln>
          <a:effectLst>
            <a:softEdge rad="112500"/>
          </a:effectLst>
        </p:spPr>
      </p:pic>
    </p:spTree>
    <p:extLst>
      <p:ext uri="{BB962C8B-B14F-4D97-AF65-F5344CB8AC3E}">
        <p14:creationId xmlns:p14="http://schemas.microsoft.com/office/powerpoint/2010/main" val="2483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314872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da-DK"/>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0799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pPr marL="0" indent="0">
              <a:buNone/>
            </a:pPr>
            <a:r>
              <a:rPr lang="da-DK" b="1" dirty="0"/>
              <a:t>Der</a:t>
            </a:r>
            <a:r>
              <a:rPr lang="da-DK" b="1" dirty="0" smtClean="0"/>
              <a:t> er to metoder: </a:t>
            </a:r>
          </a:p>
          <a:p>
            <a:r>
              <a:rPr lang="da-DK" sz="2400" dirty="0" smtClean="0"/>
              <a:t>”Ægte kørespor” er bedst</a:t>
            </a:r>
            <a:r>
              <a:rPr lang="da-DK" sz="2400" dirty="0"/>
              <a:t>. </a:t>
            </a:r>
            <a:r>
              <a:rPr lang="da-DK" sz="2400" dirty="0" smtClean="0"/>
              <a:t>Alle </a:t>
            </a:r>
            <a:r>
              <a:rPr lang="da-DK" sz="2400" dirty="0"/>
              <a:t>traktorer, </a:t>
            </a:r>
            <a:r>
              <a:rPr lang="da-DK" sz="2400" dirty="0" smtClean="0"/>
              <a:t>skårlæggere, </a:t>
            </a:r>
            <a:r>
              <a:rPr lang="da-DK" sz="2400" dirty="0" err="1" smtClean="0"/>
              <a:t>snittere</a:t>
            </a:r>
            <a:r>
              <a:rPr lang="da-DK" sz="2400" dirty="0" smtClean="0"/>
              <a:t>, frakørselsvogne og gyllevogne kører i samme spor. </a:t>
            </a:r>
          </a:p>
          <a:p>
            <a:r>
              <a:rPr lang="da-DK" sz="2400" dirty="0" smtClean="0"/>
              <a:t>Den </a:t>
            </a:r>
            <a:r>
              <a:rPr lang="da-DK" sz="2400" dirty="0"/>
              <a:t>”tilnærmede model</a:t>
            </a:r>
            <a:r>
              <a:rPr lang="da-DK" sz="2400" dirty="0" smtClean="0"/>
              <a:t>” er en begyndelse: </a:t>
            </a:r>
            <a:br>
              <a:rPr lang="da-DK" sz="2400" dirty="0" smtClean="0"/>
            </a:br>
            <a:r>
              <a:rPr lang="da-DK" sz="2400" dirty="0" smtClean="0"/>
              <a:t>Hvor kun gyllevogn </a:t>
            </a:r>
            <a:r>
              <a:rPr lang="da-DK" sz="2400" dirty="0"/>
              <a:t>og frakørselsvogne kører i samme spor.</a:t>
            </a:r>
          </a:p>
          <a:p>
            <a:endParaRPr lang="da-DK" sz="2400" dirty="0" smtClean="0"/>
          </a:p>
          <a:p>
            <a:endParaRPr lang="da-DK" sz="2400" dirty="0"/>
          </a:p>
        </p:txBody>
      </p:sp>
      <p:sp>
        <p:nvSpPr>
          <p:cNvPr id="3" name="Titel 2"/>
          <p:cNvSpPr>
            <a:spLocks noGrp="1"/>
          </p:cNvSpPr>
          <p:nvPr>
            <p:ph type="title"/>
          </p:nvPr>
        </p:nvSpPr>
        <p:spPr/>
        <p:txBody>
          <a:bodyPr/>
          <a:lstStyle/>
          <a:p>
            <a:r>
              <a:rPr lang="da-DK" dirty="0" smtClean="0"/>
              <a:t>Kontrolleret trafik i græsmarken</a:t>
            </a:r>
            <a:endParaRPr lang="da-DK" dirty="0"/>
          </a:p>
        </p:txBody>
      </p:sp>
    </p:spTree>
    <p:extLst>
      <p:ext uri="{BB962C8B-B14F-4D97-AF65-F5344CB8AC3E}">
        <p14:creationId xmlns:p14="http://schemas.microsoft.com/office/powerpoint/2010/main" val="316687613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IMG_5686.JPG"/>
          <p:cNvPicPr/>
          <p:nvPr/>
        </p:nvPicPr>
        <p:blipFill rotWithShape="1">
          <a:blip r:embed="rId2" cstate="email">
            <a:extLst>
              <a:ext uri="{28A0092B-C50C-407E-A947-70E740481C1C}">
                <a14:useLocalDpi xmlns:a14="http://schemas.microsoft.com/office/drawing/2010/main"/>
              </a:ext>
            </a:extLst>
          </a:blip>
          <a:srcRect/>
          <a:stretch/>
        </p:blipFill>
        <p:spPr bwMode="auto">
          <a:xfrm>
            <a:off x="0" y="1728286"/>
            <a:ext cx="9144000" cy="4176464"/>
          </a:xfrm>
          <a:prstGeom prst="rect">
            <a:avLst/>
          </a:prstGeom>
          <a:noFill/>
          <a:ln>
            <a:noFill/>
          </a:ln>
        </p:spPr>
      </p:pic>
      <p:pic>
        <p:nvPicPr>
          <p:cNvPr id="4100" name="Picture 4" descr="S:\5 Overheads\2014\03 Grovfoder\finsni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742255">
            <a:off x="-7578793" y="3408060"/>
            <a:ext cx="6513513"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979950" y="626268"/>
            <a:ext cx="7715250" cy="1143000"/>
          </a:xfrm>
        </p:spPr>
        <p:txBody>
          <a:bodyPr/>
          <a:lstStyle/>
          <a:p>
            <a:r>
              <a:rPr lang="da-DK" sz="2800" dirty="0"/>
              <a:t>Ægte kørespor</a:t>
            </a:r>
            <a:r>
              <a:rPr lang="da-DK" dirty="0"/>
              <a:t/>
            </a:r>
            <a:br>
              <a:rPr lang="da-DK" dirty="0"/>
            </a:br>
            <a:r>
              <a:rPr lang="da-DK" sz="2400" dirty="0"/>
              <a:t>- hvor hele maskinkæden kører i faste </a:t>
            </a:r>
            <a:r>
              <a:rPr lang="da-DK" sz="2400" dirty="0" smtClean="0"/>
              <a:t>spor</a:t>
            </a:r>
            <a:endParaRPr lang="da-DK" dirty="0"/>
          </a:p>
        </p:txBody>
      </p:sp>
      <p:pic>
        <p:nvPicPr>
          <p:cNvPr id="9" name="Picture 6" descr="S:\5 Overheads\2014\03 Grovfoder\gyll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90781" y="3058864"/>
            <a:ext cx="4250290" cy="21156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5 Overheads\2014\03 Grovfoder\storskår.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841352">
            <a:off x="-6627886" y="2276037"/>
            <a:ext cx="5524500" cy="2425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5 Overheads\2014\03 Grovfoder\storriv.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0970477">
            <a:off x="-8575415" y="2290078"/>
            <a:ext cx="6704012" cy="2527301"/>
          </a:xfrm>
          <a:prstGeom prst="rect">
            <a:avLst/>
          </a:prstGeom>
          <a:noFill/>
          <a:extLst>
            <a:ext uri="{909E8E84-426E-40DD-AFC4-6F175D3DCCD1}">
              <a14:hiddenFill xmlns:a14="http://schemas.microsoft.com/office/drawing/2010/main">
                <a:solidFill>
                  <a:srgbClr val="FFFFFF"/>
                </a:solidFill>
              </a14:hiddenFill>
            </a:ext>
          </a:extLst>
        </p:spPr>
      </p:pic>
      <p:sp>
        <p:nvSpPr>
          <p:cNvPr id="4" name="Nedadgående pil 3"/>
          <p:cNvSpPr/>
          <p:nvPr/>
        </p:nvSpPr>
        <p:spPr>
          <a:xfrm>
            <a:off x="323528" y="2204864"/>
            <a:ext cx="484632" cy="119443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449611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94444E-6 -0.02431 C 0.02031 -0.03079 0.03941 -0.03658 0.06077 -0.03912 C 0.08316 -0.04584 0.07031 -0.04306 0.10018 -0.0456 C 0.13698 -0.05625 0.18351 -0.05509 0.2217 -0.05834 C 0.24184 -0.06019 0.28229 -0.06459 0.28229 -0.06435 C 0.30677 -0.06968 0.27274 -0.06296 0.31163 -0.06875 C 0.32656 -0.07107 0.34063 -0.07546 0.35538 -0.07732 C 0.38195 -0.08519 0.404 -0.08658 0.43299 -0.08796 C 0.45712 -0.09306 0.48143 -0.09352 0.50608 -0.0963 C 0.55295 -0.10162 0.60018 -0.1081 0.6474 -0.1132 C 0.67031 -0.11875 0.69462 -0.11852 0.71806 -0.12176 C 0.73403 -0.12639 0.71493 -0.1213 0.73993 -0.12593 C 0.75643 -0.12894 0.76389 -0.13264 0.78143 -0.13449 C 0.81632 -0.14213 0.85035 -0.14792 0.88611 -0.15139 C 0.92257 -0.15926 0.96059 -0.15857 0.99792 -0.16204 C 1.01215 -0.16505 1.02726 -0.16621 1.04167 -0.16829 C 1.05851 -0.17315 1.04288 -0.16921 1.0757 -0.17246 C 1.10434 -0.17523 1.13299 -0.17801 1.16094 -0.18102 C 1.22309 -0.18773 1.28577 -0.19259 1.34827 -0.19584 C 1.38698 -0.20046 1.42656 -0.20278 1.46545 -0.20648 C 1.48056 -0.20972 1.49618 -0.20972 1.51163 -0.21273 C 1.53438 -0.21713 1.55365 -0.22153 1.57709 -0.22338 C 1.5941 -0.22801 1.61146 -0.23241 1.6283 -0.23611 C 1.6408 -0.24306 1.65781 -0.24537 1.6724 -0.24884 C 1.68611 -0.25787 1.70226 -0.25949 1.71875 -0.26366 C 1.72969 -0.26644 1.73941 -0.27246 1.75018 -0.27616 C 1.76025 -0.27963 1.77014 -0.28218 1.77934 -0.28681 C 1.80747 -0.3007 1.83438 -0.31759 1.86198 -0.33125 C 1.87309 -0.33658 1.87969 -0.34283 1.8915 -0.34607 C 1.90139 -0.35509 1.91424 -0.36134 1.92778 -0.36505 C 1.93577 -0.36991 1.93299 -0.36759 1.9375 -0.37153 " pathEditMode="relative" rAng="0" ptsTypes="ffffffffffffffffffffffffffffffA">
                                      <p:cBhvr>
                                        <p:cTn id="11" dur="4500" fill="hold"/>
                                        <p:tgtEl>
                                          <p:spTgt spid="4098"/>
                                        </p:tgtEl>
                                        <p:attrNameLst>
                                          <p:attrName>ppt_x</p:attrName>
                                          <p:attrName>ppt_y</p:attrName>
                                        </p:attrNameLst>
                                      </p:cBhvr>
                                      <p:rCtr x="96875" y="-17361"/>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5.55556E-7 1.85185E-6 C 0.00243 -0.0007 0.00504 -0.00093 0.00712 -0.00209 C 0.00885 -0.00324 0.00972 -0.00556 0.01163 -0.00648 C 0.01597 -0.00857 0.02552 -0.01065 0.02552 -0.01042 C 0.04462 -0.02222 0.06858 -0.02408 0.08993 -0.02963 C 0.12691 -0.03912 0.16233 -0.04931 0.20035 -0.05509 C 0.21163 -0.05857 0.22326 -0.05972 0.23455 -0.06343 C 0.30052 -0.08449 0.3651 -0.10301 0.43455 -0.10787 C 0.45417 -0.11273 0.47361 -0.11435 0.49445 -0.11644 C 0.52361 -0.12315 0.55365 -0.12662 0.58403 -0.12917 C 0.59965 -0.1338 0.59132 -0.13195 0.62101 -0.13334 C 0.6967 -0.13704 0.72465 -0.1375 0.79583 -0.13982 C 0.825 -0.1419 0.85417 -0.14306 0.88316 -0.14607 C 0.90434 -0.15232 0.89201 -0.14977 0.91997 -0.15232 C 0.93733 -0.15787 0.92413 -0.1544 0.9592 -0.1588 C 0.96441 -0.15949 0.97517 -0.16088 0.97517 -0.16065 C 0.99965 -0.16829 1.0283 -0.16945 1.05347 -0.17153 C 1.08576 -0.17431 1.11458 -0.18009 1.14757 -0.18195 C 1.16493 -0.18403 1.18108 -0.1882 1.19844 -0.19051 C 1.20938 -0.19398 1.22083 -0.19514 1.23264 -0.19676 C 1.24861 -0.20232 1.23264 -0.19722 1.26476 -0.20116 C 1.29271 -0.2044 1.31458 -0.20787 1.34323 -0.20949 C 1.34705 -0.21065 1.35538 -0.21343 1.3592 -0.21389 C 1.37431 -0.21574 1.40521 -0.21806 1.40521 -0.21783 C 1.42674 -0.22292 1.44826 -0.22709 1.46962 -0.23287 C 1.47639 -0.23472 1.48333 -0.23704 1.49028 -0.23912 C 1.49254 -0.23982 1.49722 -0.24121 1.49722 -0.24097 C 1.49879 -0.24259 1.49948 -0.24468 1.50174 -0.2456 C 1.50573 -0.24769 1.51563 -0.24977 1.51563 -0.24954 C 1.52257 -0.25579 1.53195 -0.25764 1.54097 -0.26042 C 1.55156 -0.26713 1.56424 -0.26783 1.57517 -0.27315 C 1.5908 -0.28056 1.57344 -0.27477 1.58906 -0.2794 C 1.59618 -0.28357 1.60243 -0.28449 1.6099 -0.28796 C 1.61892 -0.29236 1.62778 -0.29746 1.63767 -0.30046 C 1.64514 -0.3081 1.63993 -0.30417 1.6559 -0.30903 C 1.65833 -0.30972 1.6625 -0.31111 1.6625 -0.31088 C 1.67326 -0.32037 1.66076 -0.31088 1.67413 -0.31759 C 1.69653 -0.32917 1.67986 -0.32338 1.69479 -0.32801 C 1.70521 -0.33773 1.69323 -0.32778 1.70625 -0.33449 C 1.71563 -0.33912 1.72188 -0.34653 1.73177 -0.34931 C 1.74097 -0.36204 1.73073 -0.3507 1.74323 -0.35764 C 1.75208 -0.3625 1.75833 -0.36945 1.76875 -0.37246 C 1.77344 -0.37709 1.78021 -0.38056 1.78681 -0.3831 C 1.79132 -0.38496 1.8007 -0.38727 1.8007 -0.38704 C 1.80573 -0.3919 1.81267 -0.39537 1.81892 -0.39792 C 1.82361 -0.39977 1.83281 -0.40209 1.83281 -0.40185 C 1.84097 -0.40972 1.83542 -0.40579 1.85139 -0.41065 C 1.85365 -0.41134 1.85833 -0.41273 1.85833 -0.4125 C 1.87813 -0.425 1.90399 -0.42593 1.925 -0.43611 " pathEditMode="relative" rAng="0" ptsTypes="ffffffffffffffffffffffffffffffffffffffffffffffffA">
                                      <p:cBhvr>
                                        <p:cTn id="15" dur="4500" fill="hold"/>
                                        <p:tgtEl>
                                          <p:spTgt spid="4099"/>
                                        </p:tgtEl>
                                        <p:attrNameLst>
                                          <p:attrName>ppt_x</p:attrName>
                                          <p:attrName>ppt_y</p:attrName>
                                        </p:attrNameLst>
                                      </p:cBhvr>
                                      <p:rCtr x="96250" y="-21806"/>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5.55556E-7 -0.16806 C 0.00208 -0.16852 0.01302 -0.17084 0.01545 -0.17223 C 0.01736 -0.17315 0.01806 -0.17547 0.01997 -0.17639 C 0.02396 -0.17848 0.0283 -0.1794 0.03264 -0.18079 C 0.03472 -0.18149 0.03941 -0.18287 0.03941 -0.18264 C 0.04149 -0.18426 0.0434 -0.18611 0.04583 -0.18704 C 0.05017 -0.18889 0.05868 -0.19121 0.05868 -0.19098 C 0.06649 -0.19908 0.07639 -0.19838 0.08698 -0.19977 C 0.09115 -0.20116 0.09583 -0.20255 0.10017 -0.20394 C 0.10226 -0.20463 0.1066 -0.20602 0.1066 -0.20579 C 0.11701 -0.21621 0.1066 -0.20787 0.13264 -0.2125 C 0.13351 -0.21274 0.14826 -0.2176 0.15208 -0.21875 C 0.15434 -0.21945 0.15851 -0.22084 0.15851 -0.22061 C 0.16788 -0.2301 0.18802 -0.22824 0.19983 -0.2294 C 0.22309 -0.23496 0.24514 -0.24144 0.26944 -0.24422 C 0.28385 -0.24885 0.30017 -0.25047 0.3151 -0.25278 C 0.32396 -0.25556 0.33229 -0.25834 0.3408 -0.26111 C 0.3434 -0.26181 0.34514 -0.2625 0.34774 -0.2632 C 0.34983 -0.26389 0.35417 -0.26528 0.35417 -0.26505 C 0.36545 -0.27709 0.39844 -0.27709 0.41267 -0.27801 C 0.43455 -0.28496 0.41076 -0.27801 0.46441 -0.28241 C 0.49323 -0.28473 0.52222 -0.2875 0.55122 -0.29074 C 0.5776 -0.29375 0.6026 -0.30371 0.62934 -0.30556 C 0.72708 -0.3125 0.82448 -0.31436 0.92205 -0.31621 C 0.98507 -0.31945 1.04792 -0.32292 1.11111 -0.32686 C 1.13264 -0.32986 1.15434 -0.33172 1.17639 -0.33311 C 1.1908 -0.33658 1.20521 -0.33843 1.21997 -0.34167 C 1.23941 -0.34607 1.25799 -0.35139 1.27813 -0.35417 C 1.29392 -0.35949 1.30365 -0.36111 1.32153 -0.36274 C 1.34201 -0.36922 1.36215 -0.37686 1.38247 -0.3838 C 1.39167 -0.38704 1.39879 -0.39144 1.40868 -0.39445 C 1.41059 -0.39514 1.41493 -0.39653 1.41493 -0.3963 C 1.42188 -0.40324 1.44236 -0.41227 1.45208 -0.41574 C 1.47344 -0.43658 1.44531 -0.41111 1.46493 -0.42408 C 1.48142 -0.43473 1.46215 -0.42778 1.47813 -0.43264 C 1.49288 -0.44213 1.48594 -0.43936 1.49757 -0.44306 C 1.49948 -0.44445 1.50139 -0.44653 1.50399 -0.44746 C 1.5066 -0.44861 1.51024 -0.44792 1.51285 -0.44954 C 1.53247 -0.46204 1.50191 -0.45093 1.52361 -0.45787 C 1.52587 -0.45926 1.52778 -0.46111 1.53004 -0.46227 C 1.53177 -0.4632 1.53438 -0.4632 1.53629 -0.46436 C 1.53854 -0.46528 1.53941 -0.46736 1.54097 -0.46852 C 1.55399 -0.47848 1.54097 -0.4676 1.55399 -0.475 C 1.57535 -0.48658 1.55903 -0.48079 1.57344 -0.48542 C 1.58281 -0.49491 1.57188 -0.48519 1.58455 -0.4919 C 1.59392 -0.49699 1.6007 -0.50278 1.61042 -0.50672 C 1.61337 -0.50787 1.61597 -0.50973 1.61927 -0.51088 C 1.62309 -0.5125 1.63212 -0.51505 1.63212 -0.51482 C 1.6382 -0.52107 1.6434 -0.52153 1.65174 -0.52361 C 1.66406 -0.53149 1.67205 -0.53496 1.68629 -0.53843 C 1.68837 -0.53982 1.69045 -0.54167 1.69306 -0.5426 C 1.69722 -0.54445 1.70608 -0.54676 1.70608 -0.54653 C 1.71372 -0.55186 1.71892 -0.55278 1.7276 -0.55533 C 1.73229 -0.55649 1.73611 -0.55811 1.74063 -0.55949 C 1.74288 -0.56019 1.74688 -0.56158 1.74688 -0.56135 C 1.76545 -0.57385 1.80347 -0.58056 1.825 -0.58287 C 1.84826 -0.58843 1.83663 -0.58635 1.8599 -0.58912 C 1.87049 -0.5926 1.88125 -0.59399 1.89271 -0.59561 C 1.90278 -0.59908 1.91406 -0.60186 1.92535 -0.60186 " pathEditMode="relative" rAng="0" ptsTypes="ffffffffffffffffffffffffffffffffffffffffffffffffffffffffffA">
                                      <p:cBhvr>
                                        <p:cTn id="19" dur="4500" fill="hold"/>
                                        <p:tgtEl>
                                          <p:spTgt spid="4100"/>
                                        </p:tgtEl>
                                        <p:attrNameLst>
                                          <p:attrName>ppt_x</p:attrName>
                                          <p:attrName>ppt_y</p:attrName>
                                        </p:attrNameLst>
                                      </p:cBhvr>
                                      <p:rCtr x="96267" y="-21690"/>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05556E-6 -0.04861 C 0.00885 -0.05787 0.02222 -0.06481 0.0342 -0.06991 C 0.03836 -0.07176 0.04288 -0.07268 0.04705 -0.07407 C 0.04896 -0.07477 0.05364 -0.07616 0.05364 -0.07592 C 0.0625 -0.08264 0.08107 -0.08935 0.09166 -0.09305 C 0.11215 -0.09977 0.08489 -0.0912 0.10451 -0.09745 C 0.10659 -0.09815 0.11093 -0.09954 0.11093 -0.0993 C 0.12361 -0.10787 0.14132 -0.1118 0.15573 -0.11643 C 0.18975 -0.12754 0.22187 -0.1368 0.25764 -0.13981 C 0.27482 -0.14305 0.29201 -0.14375 0.30885 -0.14606 C 0.33316 -0.15417 0.35989 -0.15579 0.38541 -0.15879 C 0.41041 -0.16713 0.43993 -0.16759 0.46597 -0.16944 C 0.50746 -0.17523 0.51545 -0.17616 0.56597 -0.17778 C 0.59548 -0.18356 0.61337 -0.1868 0.64479 -0.18842 C 0.66371 -0.19444 0.68472 -0.1919 0.70434 -0.19467 C 0.73975 -0.19954 0.775 -0.20764 0.81111 -0.20949 C 0.84652 -0.21134 0.88212 -0.21204 0.91753 -0.21389 C 0.94392 -0.21667 0.96962 -0.21852 0.99635 -0.22014 C 1.01076 -0.22361 1.02604 -0.22407 1.04097 -0.22639 C 1.05729 -0.23264 1.07916 -0.23171 1.09635 -0.23287 C 1.11545 -0.2375 1.09479 -0.23287 1.13038 -0.23704 C 1.14357 -0.23842 1.15573 -0.24352 1.16875 -0.2456 C 1.17066 -0.24629 1.17309 -0.24676 1.17517 -0.24768 C 1.17743 -0.24884 1.17916 -0.25092 1.18142 -0.25185 C 1.1835 -0.25278 1.20347 -0.25579 1.20486 -0.25602 C 1.22621 -0.26389 1.24861 -0.27176 1.27083 -0.27731 C 1.28055 -0.28356 1.29409 -0.28773 1.30503 -0.29213 C 1.3092 -0.29375 1.31788 -0.29629 1.31788 -0.29606 C 1.32639 -0.30185 1.33333 -0.3037 1.34323 -0.30694 C 1.34531 -0.30764 1.34982 -0.30903 1.34982 -0.30879 C 1.36614 -0.31991 1.35798 -0.3162 1.37517 -0.32176 C 1.37725 -0.32245 1.38159 -0.32384 1.38159 -0.32361 C 1.38385 -0.32523 1.38559 -0.32685 1.38784 -0.32801 C 1.3901 -0.32893 1.39218 -0.32893 1.39444 -0.33009 C 1.396 -0.33125 1.3967 -0.33356 1.39878 -0.33449 C 1.40243 -0.33657 1.41146 -0.33866 1.41146 -0.33842 C 1.41354 -0.34004 1.41527 -0.34167 1.41771 -0.34282 C 1.41996 -0.34375 1.42239 -0.34375 1.4243 -0.34491 C 1.42587 -0.34606 1.42656 -0.34838 1.42864 -0.3493 C 1.43229 -0.35139 1.44114 -0.35347 1.44114 -0.35324 C 1.45277 -0.36111 1.46423 -0.36597 1.47725 -0.37037 C 1.47986 -0.37129 1.48142 -0.37338 1.48385 -0.37454 C 1.49184 -0.37847 1.50104 -0.38032 1.50937 -0.3831 C 1.5118 -0.38403 1.51354 -0.38634 1.5158 -0.38727 C 1.54566 -0.39815 1.57795 -0.40324 1.60937 -0.40648 C 1.64635 -0.41829 1.6809 -0.42338 1.72031 -0.42546 C 1.72864 -0.42662 1.73715 -0.42893 1.74566 -0.42963 C 1.76545 -0.43148 1.80521 -0.43379 1.80521 -0.43356 C 1.85382 -0.44676 1.81076 -0.43611 1.9375 -0.43611 " pathEditMode="relative" rAng="0" ptsTypes="ffffffffffffffffffffffffffffffffffffffffffffffffA">
                                      <p:cBhvr>
                                        <p:cTn id="23" dur="4500" fill="hold"/>
                                        <p:tgtEl>
                                          <p:spTgt spid="9"/>
                                        </p:tgtEl>
                                        <p:attrNameLst>
                                          <p:attrName>ppt_x</p:attrName>
                                          <p:attrName>ppt_y</p:attrName>
                                        </p:attrNameLst>
                                      </p:cBhvr>
                                      <p:rCtr x="96875" y="-1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IMG_5686.JPG"/>
          <p:cNvPicPr/>
          <p:nvPr/>
        </p:nvPicPr>
        <p:blipFill rotWithShape="1">
          <a:blip r:embed="rId2" cstate="email">
            <a:extLst>
              <a:ext uri="{28A0092B-C50C-407E-A947-70E740481C1C}">
                <a14:useLocalDpi xmlns:a14="http://schemas.microsoft.com/office/drawing/2010/main"/>
              </a:ext>
            </a:extLst>
          </a:blip>
          <a:srcRect/>
          <a:stretch/>
        </p:blipFill>
        <p:spPr bwMode="auto">
          <a:xfrm>
            <a:off x="0" y="1728286"/>
            <a:ext cx="9144000" cy="4176464"/>
          </a:xfrm>
          <a:prstGeom prst="rect">
            <a:avLst/>
          </a:prstGeom>
          <a:noFill/>
          <a:ln>
            <a:noFill/>
          </a:ln>
        </p:spPr>
      </p:pic>
      <p:pic>
        <p:nvPicPr>
          <p:cNvPr id="3074" name="Picture 2" descr="S:\5 Overheads\2014\03 Grovfoder\snitt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586808">
            <a:off x="-4646662" y="2936037"/>
            <a:ext cx="4134551" cy="30918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5 Overheads\2014\03 Grovfoder\riv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05798" y="3686168"/>
            <a:ext cx="3390010" cy="16870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5 Overheads\2014\03 Grovfoder\gyll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49322" y="3500432"/>
            <a:ext cx="4250290" cy="211561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sz="2800" dirty="0"/>
              <a:t>Den tilnærmede model</a:t>
            </a:r>
            <a:br>
              <a:rPr lang="da-DK" sz="2800" dirty="0"/>
            </a:br>
            <a:r>
              <a:rPr lang="da-DK" sz="2000" dirty="0"/>
              <a:t>- hvor kun gyllevogn og frakørselsvogn er i faste spor</a:t>
            </a:r>
            <a:r>
              <a:rPr lang="da-DK" dirty="0"/>
              <a:t/>
            </a:r>
            <a:br>
              <a:rPr lang="da-DK" dirty="0"/>
            </a:br>
            <a:endParaRPr lang="da-DK" dirty="0"/>
          </a:p>
        </p:txBody>
      </p:sp>
      <p:pic>
        <p:nvPicPr>
          <p:cNvPr id="3077" name="Picture 5" descr="S:\5 Overheads\2014\03 Grovfoder\skår.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34370" y="3511544"/>
            <a:ext cx="2168117" cy="1213600"/>
          </a:xfrm>
          <a:prstGeom prst="rect">
            <a:avLst/>
          </a:prstGeom>
          <a:noFill/>
          <a:extLst>
            <a:ext uri="{909E8E84-426E-40DD-AFC4-6F175D3DCCD1}">
              <a14:hiddenFill xmlns:a14="http://schemas.microsoft.com/office/drawing/2010/main">
                <a:solidFill>
                  <a:srgbClr val="FFFFFF"/>
                </a:solidFill>
              </a14:hiddenFill>
            </a:ext>
          </a:extLst>
        </p:spPr>
      </p:pic>
      <p:sp>
        <p:nvSpPr>
          <p:cNvPr id="8" name="Nedadgående pil 7"/>
          <p:cNvSpPr/>
          <p:nvPr/>
        </p:nvSpPr>
        <p:spPr>
          <a:xfrm>
            <a:off x="336194" y="2132856"/>
            <a:ext cx="484632" cy="119443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93222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12135 0.13072 C 0.12638 0.12679 0.12934 0.12193 0.13489 0.11962 C 0.14947 0.1018 0.13107 0.12285 0.14392 0.11221 C 0.15538 0.10296 0.14236 0.1092 0.15295 0.10481 C 0.15729 0.09717 0.16388 0.09578 0.16961 0.09185 C 0.18298 0.08375 0.19479 0.08051 0.2092 0.07704 C 0.23003 0.07982 0.24878 0.08792 0.26979 0.09 C 0.29097 0.09856 0.32118 0.08977 0.34409 0.0863 C 0.35121 0.08329 0.35902 0.08213 0.36684 0.08074 C 0.37638 0.07681 0.38593 0.07496 0.39566 0.07149 C 0.40954 0.0664 0.42274 0.06038 0.43663 0.05483 C 0.4559 0.04696 0.4743 0.03655 0.49409 0.03077 C 0.50954 0.01827 0.53854 0.01434 0.55625 0.01203 C 0.59861 -0.0007 0.6276 0.00763 0.68211 0.0067 C 0.69427 0.00347 0.70486 0.00092 0.71545 -0.00648 C 0.72066 -0.00972 0.7276 -0.01875 0.73368 -0.02106 C 0.75382 -0.02939 0.76632 -0.03332 0.78802 -0.03564 C 0.8059 -0.03379 0.82152 -0.02985 0.83975 -0.02846 C 0.86979 -0.02106 0.90347 -0.02546 0.93368 -0.02638 C 0.95486 -0.03494 0.93368 -0.02453 0.94739 -0.03564 C 0.95121 -0.03888 0.95694 -0.04073 0.96111 -0.04304 C 0.96545 -0.04582 0.96996 -0.04975 0.97465 -0.0523 C 0.98211 -0.05646 0.99513 -0.06248 1.00347 -0.06525 C 1.01041 -0.0678 1.02118 -0.06919 1.02777 -0.07451 C 1.04791 -0.09094 1.01805 -0.06733 1.0368 -0.08006 C 1.04566 -0.08608 1.05555 -0.09371 1.06406 -0.10065 C 1.06961 -0.10505 1.0802 -0.10713 1.0868 -0.10968 C 1.09739 -0.11407 1.10902 -0.11083 1.12013 -0.11153 C 1.12882 -0.11292 1.13767 -0.11407 1.146 -0.11708 C 1.15034 -0.1187 1.15503 -0.12078 1.15954 -0.12263 C 1.16093 -0.12333 1.16406 -0.12448 1.16406 -0.12425 C 1.17882 -0.1423 1.16024 -0.12125 1.17326 -0.13189 C 1.18107 -0.13837 1.18784 -0.14762 1.19583 -0.1541 C 1.1993 -0.16035 1.20364 -0.16359 1.20816 -0.16891 C 1.21076 -0.17886 1.21805 -0.17978 1.22309 -0.18927 C 1.22725 -0.19667 1.23246 -0.20454 1.23836 -0.20963 C 1.24947 -0.22976 1.23298 -0.2013 1.246 -0.21889 C 1.24947 -0.22351 1.25208 -0.22883 1.25486 -0.23369 C 1.25625 -0.23554 1.25833 -0.23578 1.25972 -0.23739 C 1.26145 -0.23948 1.26267 -0.24225 1.26423 -0.2448 C 1.2651 -0.24665 1.26597 -0.24943 1.26718 -0.25035 C 1.26996 -0.25336 1.27621 -0.25776 1.27621 -0.25752 C 1.27829 -0.26493 1.29201 -0.28112 1.29757 -0.28552 C 1.30104 -0.292 1.30434 -0.29616 1.30972 -0.30033 C 1.31649 -0.31282 1.32378 -0.32162 1.33402 -0.32994 C 1.3375 -0.33295 1.33923 -0.33874 1.34305 -0.34105 C 1.34513 -0.34221 1.34687 -0.3436 1.34895 -0.34475 C 1.35277 -0.35123 1.35642 -0.35447 1.36128 -0.35933 C 1.37656 -0.37622 1.36458 -0.36604 1.37482 -0.37414 C 1.37586 -0.37599 1.37656 -0.3783 1.37795 -0.37969 C 1.38038 -0.3827 1.3868 -0.38709 1.3868 -0.38686 C 1.38854 -0.39334 1.3868 -0.39265 1.38993 -0.39265 L 1.37916 -0.37969 " pathEditMode="relative" rAng="0" ptsTypes="fffffffffffffffffffffffffffffffffffffffffffffffffffAA">
                                      <p:cBhvr>
                                        <p:cTn id="11" dur="4500" fill="hold"/>
                                        <p:tgtEl>
                                          <p:spTgt spid="3077"/>
                                        </p:tgtEl>
                                        <p:attrNameLst>
                                          <p:attrName>ppt_x</p:attrName>
                                          <p:attrName>ppt_y</p:attrName>
                                        </p:attrNameLst>
                                      </p:cBhvr>
                                      <p:rCtr x="63420" y="-26215"/>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16649 0.17561 C 0.18107 0.16937 0.19149 0.16636 0.20729 0.16451 C 0.2184 0.15988 0.22969 0.15734 0.24062 0.1534 C 0.26111 0.14623 0.27934 0.13975 0.30104 0.13674 C 0.34566 0.1379 0.38229 0.14045 0.42587 0.13859 C 0.43767 0.13651 0.45017 0.13744 0.4618 0.13304 C 0.49705 0.11962 0.52986 0.09903 0.56632 0.09232 C 0.58281 0.08538 0.59809 0.07821 0.61423 0.07011 C 0.6184 0.06779 0.62743 0.06641 0.6316 0.0627 C 0.6401 0.05553 0.64774 0.05021 0.65764 0.04604 C 0.66094 0.04466 0.66302 0.04003 0.66632 0.03864 C 0.68403 0.03101 0.70052 0.02221 0.7184 0.01458 C 0.72691 0.01111 0.73576 0.01296 0.74444 0.01273 C 0.76753 0.0118 0.7908 0.01157 0.81423 0.01088 C 0.82517 0.0081 0.83628 0.00555 0.84757 0.00347 C 0.86128 -0.00254 0.87413 -0.00833 0.88663 -0.01851 C 0.88923 -0.02082 0.89253 -0.02013 0.89514 -0.02221 C 0.90486 -0.03031 0.91528 -0.03841 0.92552 -0.04442 C 0.93542 -0.04974 0.94618 -0.05322 0.95625 -0.05761 C 0.96354 -0.06062 0.97153 -0.05854 0.97934 -0.05923 C 0.99913 -0.06108 1.01892 -0.0634 1.03871 -0.06478 C 1.05364 -0.06964 1.06788 -0.07566 1.08229 -0.08353 C 1.09184 -0.08862 1.10312 -0.08838 1.1125 -0.0944 C 1.12222 -0.10065 1.13212 -0.10666 1.14149 -0.11291 C 1.15104 -0.11893 1.14062 -0.11407 1.15035 -0.12216 C 1.15139 -0.12332 1.15347 -0.12309 1.15451 -0.12402 C 1.16476 -0.13119 1.17465 -0.14021 1.18351 -0.14993 C 1.18993 -0.15664 1.19757 -0.16705 1.20521 -0.17029 C 1.20903 -0.17746 1.21163 -0.17746 1.21684 -0.1814 C 1.23385 -0.19343 1.21736 -0.18533 1.2342 -0.1925 C 1.23871 -0.19435 1.24288 -0.1962 1.24722 -0.19806 C 1.24878 -0.19875 1.25156 -0.19991 1.25156 -0.19968 C 1.25816 -0.20824 1.26701 -0.2124 1.275 -0.21842 C 1.2868 -0.22744 1.29583 -0.24017 1.30833 -0.24803 C 1.31406 -0.25173 1.31875 -0.25613 1.32413 -0.26099 C 1.32708 -0.26353 1.32986 -0.26585 1.33298 -0.26839 C 1.3342 -0.26955 1.33715 -0.2721 1.33715 -0.27186 C 1.34375 -0.28482 1.33542 -0.27071 1.34583 -0.28135 C 1.35469 -0.29037 1.36267 -0.30102 1.37187 -0.30912 C 1.37274 -0.31097 1.37361 -0.31328 1.375 -0.31467 C 1.37726 -0.31768 1.38351 -0.32207 1.38351 -0.32184 C 1.38524 -0.32878 1.39132 -0.33642 1.3967 -0.33873 C 1.40434 -0.35331 1.39427 -0.33572 1.40399 -0.34799 C 1.40503 -0.34961 1.40538 -0.35192 1.4066 -0.35331 C 1.41163 -0.35886 1.41771 -0.36349 1.42413 -0.36626 C 1.42673 -0.36974 1.42917 -0.37344 1.43298 -0.37552 C 1.43559 -0.37714 1.43889 -0.37714 1.44149 -0.37922 C 1.44583 -0.38292 1.45035 -0.38663 1.45451 -0.39033 C 1.45746 -0.39287 1.46042 -0.39519 1.46319 -0.39773 C 1.46458 -0.39889 1.46771 -0.40143 1.46771 -0.4012 C 1.46857 -0.40328 1.46892 -0.4056 1.47048 -0.40699 C 1.47187 -0.40814 1.47361 -0.40768 1.47482 -0.40884 C 1.47621 -0.41023 1.47621 -0.413 1.47778 -0.41439 C 1.47917 -0.41555 1.48212 -0.41624 1.48212 -0.41601 " pathEditMode="relative" rAng="0" ptsTypes="fffffffffffffffffffffffffffffffffffffffffffffffffffffA">
                                      <p:cBhvr>
                                        <p:cTn id="15" dur="4500" fill="hold"/>
                                        <p:tgtEl>
                                          <p:spTgt spid="3076"/>
                                        </p:tgtEl>
                                        <p:attrNameLst>
                                          <p:attrName>ppt_x</p:attrName>
                                          <p:attrName>ppt_y</p:attrName>
                                        </p:attrNameLst>
                                      </p:cBhvr>
                                      <p:rCtr x="65781" y="-29593"/>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94444E-6 -0.00023 C 0.01215 -0.00578 0.02031 -0.02127 0.03264 -0.02682 C 0.04722 -0.04624 0.06892 -0.0541 0.08889 -0.06081 C 0.1026 -0.07283 0.12344 -0.07584 0.13923 -0.08 C 0.15469 -0.08416 0.1691 -0.09526 0.18437 -0.09942 C 0.196 -0.10266 0.20712 -0.10844 0.2184 -0.11167 C 0.23281 -0.11561 0.24739 -0.11722 0.26198 -0.11861 C 0.27691 -0.12555 0.29323 -0.12485 0.30833 -0.13087 C 0.34826 -0.14728 0.38785 -0.16162 0.42899 -0.16971 C 0.44653 -0.1778 0.46719 -0.17942 0.48524 -0.18196 C 0.49479 -0.18358 0.50451 -0.18751 0.51406 -0.18936 C 0.53385 -0.19283 0.57621 -0.19352 0.58819 -0.19399 C 0.6316 -0.20601 0.69809 -0.20046 0.7342 -0.20139 C 0.77396 -0.20624 0.81371 -0.21156 0.85312 -0.21826 C 0.89184 -0.23537 0.93403 -0.23954 0.9743 -0.24231 C 0.99305 -0.24624 1.01146 -0.24855 1.03003 -0.25202 C 1.04514 -0.25873 1.06285 -0.25641 1.07864 -0.25896 C 1.09062 -0.26474 1.10312 -0.26798 1.11493 -0.27376 C 1.12153 -0.27676 1.13125 -0.28578 1.13646 -0.29063 C 1.14149 -0.2948 1.14809 -0.29665 1.15278 -0.30035 C 1.16406 -0.30844 1.1743 -0.31699 1.18541 -0.32439 C 1.19878 -0.33318 1.21076 -0.3422 1.22326 -0.35352 C 1.22691 -0.35676 1.23038 -0.35977 1.23403 -0.36324 C 1.23594 -0.36462 1.23958 -0.36809 1.23958 -0.36763 C 1.24462 -0.3785 1.25295 -0.38127 1.25937 -0.38983 C 1.26632 -0.39907 1.26962 -0.40717 1.27916 -0.41156 C 1.28194 -0.42335 1.2901 -0.42682 1.29739 -0.43329 C 1.29896 -0.43491 1.30104 -0.43653 1.30278 -0.43838 C 1.30451 -0.43977 1.30816 -0.443 1.30816 -0.44277 C 1.3125 -0.45179 1.31632 -0.45179 1.32257 -0.45757 C 1.33073 -0.47399 1.32118 -0.4578 1.3316 -0.46705 C 1.34531 -0.4793 1.32951 -0.47098 1.34219 -0.47699 C 1.35416 -0.49272 1.34149 -0.47792 1.3533 -0.48647 C 1.36458 -0.49503 1.37448 -0.50543 1.38576 -0.51306 C 1.39653 -0.52046 1.40694 -0.53063 1.41823 -0.53734 C 1.43281 -0.54613 1.44965 -0.55098 1.46528 -0.55653 C 1.48021 -0.56254 1.49514 -0.5667 1.51024 -0.57133 C 1.51493 -0.57272 1.52014 -0.57456 1.52465 -0.57618 C 1.52639 -0.57665 1.53021 -0.57826 1.53021 -0.57803 " pathEditMode="relative" rAng="0" ptsTypes="ffffffffffffffffffffffffffffffffffffffA">
                                      <p:cBhvr>
                                        <p:cTn id="19" dur="4500" fill="hold"/>
                                        <p:tgtEl>
                                          <p:spTgt spid="3074"/>
                                        </p:tgtEl>
                                        <p:attrNameLst>
                                          <p:attrName>ppt_x</p:attrName>
                                          <p:attrName>ppt_y</p:attrName>
                                        </p:attrNameLst>
                                      </p:cBhvr>
                                      <p:rCtr x="76510" y="-28902"/>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1.66667E-6 -0.1022 C 0.00694 -0.11145 0.01736 -0.11839 0.02673 -0.12347 C 0.03003 -0.12532 0.03351 -0.12625 0.0368 -0.12764 C 0.03837 -0.12833 0.04201 -0.12972 0.04201 -0.12948 C 0.04896 -0.13619 0.06354 -0.1429 0.07187 -0.14659 C 0.08785 -0.1533 0.06649 -0.14474 0.08194 -0.15099 C 0.08351 -0.15168 0.08698 -0.15307 0.08698 -0.15284 C 0.09687 -0.16139 0.11076 -0.16532 0.12205 -0.16995 C 0.14878 -0.18105 0.17396 -0.19029 0.20208 -0.1933 C 0.21545 -0.19654 0.22899 -0.19723 0.24219 -0.19954 C 0.26128 -0.20764 0.28229 -0.20925 0.30226 -0.21226 C 0.32187 -0.22058 0.34514 -0.22105 0.36562 -0.2229 C 0.39809 -0.22868 0.40434 -0.2296 0.4441 -0.23122 C 0.46719 -0.237 0.48125 -0.24024 0.5059 -0.24185 C 0.52066 -0.24787 0.53715 -0.24532 0.5526 -0.2481 C 0.58038 -0.25295 0.60798 -0.26105 0.63628 -0.2629 C 0.66406 -0.26474 0.69201 -0.26544 0.71979 -0.26729 C 0.74045 -0.27006 0.76094 -0.27191 0.7816 -0.27353 C 0.79305 -0.277 0.80486 -0.27746 0.81667 -0.27977 C 0.82969 -0.28602 0.84653 -0.28509 0.86007 -0.28625 C 0.875 -0.29087 0.85885 -0.28625 0.8868 -0.29041 C 0.89705 -0.2918 0.9066 -0.29688 0.91684 -0.29896 C 0.91857 -0.29966 0.92031 -0.30012 0.92187 -0.30105 C 0.92361 -0.3022 0.925 -0.30428 0.92673 -0.30521 C 0.92864 -0.30613 0.9441 -0.30914 0.94514 -0.30937 C 0.96198 -0.31723 0.97951 -0.32509 0.99687 -0.33064 C 1.00451 -0.33688 1.0151 -0.34105 1.02378 -0.34544 C 1.02708 -0.34706 1.03385 -0.3496 1.03385 -0.34937 C 1.04045 -0.35515 1.04601 -0.357 1.05364 -0.36024 C 1.05538 -0.36093 1.05885 -0.36232 1.05885 -0.36209 C 1.0717 -0.37318 1.06528 -0.36948 1.07882 -0.37503 C 1.08038 -0.37573 1.08385 -0.37711 1.08385 -0.37688 C 1.08559 -0.3785 1.08698 -0.38012 1.08871 -0.38128 C 1.09045 -0.3822 1.09236 -0.3822 1.09392 -0.38336 C 1.09514 -0.38451 1.09566 -0.38683 1.09722 -0.38775 C 1.10035 -0.38983 1.10729 -0.39191 1.10729 -0.39168 C 1.10885 -0.3933 1.11042 -0.39492 1.11215 -0.39607 C 1.11389 -0.397 1.1158 -0.397 1.11736 -0.39816 C 1.11857 -0.39931 1.1191 -0.40162 1.12066 -0.40255 C 1.12361 -0.40463 1.13055 -0.40671 1.13055 -0.40648 C 1.13958 -0.41434 1.14861 -0.4192 1.15885 -0.42359 C 1.16094 -0.42451 1.16215 -0.42659 1.16406 -0.42775 C 1.17031 -0.43168 1.17743 -0.43353 1.18403 -0.43631 C 1.18594 -0.43723 1.18732 -0.43954 1.18906 -0.44047 C 1.2125 -0.45133 1.23785 -0.45642 1.2625 -0.45966 C 1.29149 -0.47145 1.31857 -0.47654 1.34948 -0.47862 C 1.35607 -0.47977 1.36267 -0.48209 1.36944 -0.48278 C 1.38489 -0.48463 1.41614 -0.48694 1.41614 -0.48671 C 1.45417 -0.49989 1.42048 -0.48925 1.51979 -0.48925 " pathEditMode="relative" rAng="0" ptsTypes="ffffffffffffffffffffffffffffffffffffffffffffffffA">
                                      <p:cBhvr>
                                        <p:cTn id="23" dur="4500" fill="hold"/>
                                        <p:tgtEl>
                                          <p:spTgt spid="3078"/>
                                        </p:tgtEl>
                                        <p:attrNameLst>
                                          <p:attrName>ppt_x</p:attrName>
                                          <p:attrName>ppt_y</p:attrName>
                                        </p:attrNameLst>
                                      </p:cBhvr>
                                      <p:rCtr x="75990" y="-1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7"/>
          <p:cNvSpPr>
            <a:spLocks noGrp="1"/>
          </p:cNvSpPr>
          <p:nvPr>
            <p:ph type="title"/>
          </p:nvPr>
        </p:nvSpPr>
        <p:spPr>
          <a:xfrm>
            <a:off x="951681" y="626268"/>
            <a:ext cx="7715250" cy="1143000"/>
          </a:xfrm>
        </p:spPr>
        <p:txBody>
          <a:bodyPr/>
          <a:lstStyle/>
          <a:p>
            <a:r>
              <a:rPr lang="da-DK" sz="2400" dirty="0" smtClean="0">
                <a:solidFill>
                  <a:srgbClr val="2F2F2F"/>
                </a:solidFill>
              </a:rPr>
              <a:t>Udbyttetab køreskader i kløvergræs ved kørsel på hele arealet, 1. brugsår, 2. til 4 slæt</a:t>
            </a:r>
            <a:endParaRPr lang="da-DK" sz="2400" dirty="0"/>
          </a:p>
        </p:txBody>
      </p:sp>
      <p:sp>
        <p:nvSpPr>
          <p:cNvPr id="3077" name="Freeform 56"/>
          <p:cNvSpPr>
            <a:spLocks noEditPoints="1"/>
          </p:cNvSpPr>
          <p:nvPr/>
        </p:nvSpPr>
        <p:spPr bwMode="auto">
          <a:xfrm>
            <a:off x="1901825" y="2541588"/>
            <a:ext cx="6027737" cy="2444750"/>
          </a:xfrm>
          <a:custGeom>
            <a:avLst/>
            <a:gdLst>
              <a:gd name="T0" fmla="*/ 0 w 3797"/>
              <a:gd name="T1" fmla="*/ 1534 h 1540"/>
              <a:gd name="T2" fmla="*/ 3797 w 3797"/>
              <a:gd name="T3" fmla="*/ 1534 h 1540"/>
              <a:gd name="T4" fmla="*/ 3797 w 3797"/>
              <a:gd name="T5" fmla="*/ 1540 h 1540"/>
              <a:gd name="T6" fmla="*/ 0 w 3797"/>
              <a:gd name="T7" fmla="*/ 1540 h 1540"/>
              <a:gd name="T8" fmla="*/ 0 w 3797"/>
              <a:gd name="T9" fmla="*/ 1534 h 1540"/>
              <a:gd name="T10" fmla="*/ 0 w 3797"/>
              <a:gd name="T11" fmla="*/ 1364 h 1540"/>
              <a:gd name="T12" fmla="*/ 3797 w 3797"/>
              <a:gd name="T13" fmla="*/ 1364 h 1540"/>
              <a:gd name="T14" fmla="*/ 3797 w 3797"/>
              <a:gd name="T15" fmla="*/ 1370 h 1540"/>
              <a:gd name="T16" fmla="*/ 0 w 3797"/>
              <a:gd name="T17" fmla="*/ 1370 h 1540"/>
              <a:gd name="T18" fmla="*/ 0 w 3797"/>
              <a:gd name="T19" fmla="*/ 1364 h 1540"/>
              <a:gd name="T20" fmla="*/ 0 w 3797"/>
              <a:gd name="T21" fmla="*/ 1193 h 1540"/>
              <a:gd name="T22" fmla="*/ 3797 w 3797"/>
              <a:gd name="T23" fmla="*/ 1193 h 1540"/>
              <a:gd name="T24" fmla="*/ 3797 w 3797"/>
              <a:gd name="T25" fmla="*/ 1199 h 1540"/>
              <a:gd name="T26" fmla="*/ 0 w 3797"/>
              <a:gd name="T27" fmla="*/ 1199 h 1540"/>
              <a:gd name="T28" fmla="*/ 0 w 3797"/>
              <a:gd name="T29" fmla="*/ 1193 h 1540"/>
              <a:gd name="T30" fmla="*/ 0 w 3797"/>
              <a:gd name="T31" fmla="*/ 1023 h 1540"/>
              <a:gd name="T32" fmla="*/ 3797 w 3797"/>
              <a:gd name="T33" fmla="*/ 1023 h 1540"/>
              <a:gd name="T34" fmla="*/ 3797 w 3797"/>
              <a:gd name="T35" fmla="*/ 1029 h 1540"/>
              <a:gd name="T36" fmla="*/ 0 w 3797"/>
              <a:gd name="T37" fmla="*/ 1029 h 1540"/>
              <a:gd name="T38" fmla="*/ 0 w 3797"/>
              <a:gd name="T39" fmla="*/ 1023 h 1540"/>
              <a:gd name="T40" fmla="*/ 0 w 3797"/>
              <a:gd name="T41" fmla="*/ 852 h 1540"/>
              <a:gd name="T42" fmla="*/ 3797 w 3797"/>
              <a:gd name="T43" fmla="*/ 852 h 1540"/>
              <a:gd name="T44" fmla="*/ 3797 w 3797"/>
              <a:gd name="T45" fmla="*/ 858 h 1540"/>
              <a:gd name="T46" fmla="*/ 0 w 3797"/>
              <a:gd name="T47" fmla="*/ 858 h 1540"/>
              <a:gd name="T48" fmla="*/ 0 w 3797"/>
              <a:gd name="T49" fmla="*/ 852 h 1540"/>
              <a:gd name="T50" fmla="*/ 0 w 3797"/>
              <a:gd name="T51" fmla="*/ 682 h 1540"/>
              <a:gd name="T52" fmla="*/ 3797 w 3797"/>
              <a:gd name="T53" fmla="*/ 682 h 1540"/>
              <a:gd name="T54" fmla="*/ 3797 w 3797"/>
              <a:gd name="T55" fmla="*/ 687 h 1540"/>
              <a:gd name="T56" fmla="*/ 0 w 3797"/>
              <a:gd name="T57" fmla="*/ 687 h 1540"/>
              <a:gd name="T58" fmla="*/ 0 w 3797"/>
              <a:gd name="T59" fmla="*/ 682 h 1540"/>
              <a:gd name="T60" fmla="*/ 0 w 3797"/>
              <a:gd name="T61" fmla="*/ 512 h 1540"/>
              <a:gd name="T62" fmla="*/ 3797 w 3797"/>
              <a:gd name="T63" fmla="*/ 512 h 1540"/>
              <a:gd name="T64" fmla="*/ 3797 w 3797"/>
              <a:gd name="T65" fmla="*/ 517 h 1540"/>
              <a:gd name="T66" fmla="*/ 0 w 3797"/>
              <a:gd name="T67" fmla="*/ 517 h 1540"/>
              <a:gd name="T68" fmla="*/ 0 w 3797"/>
              <a:gd name="T69" fmla="*/ 512 h 1540"/>
              <a:gd name="T70" fmla="*/ 0 w 3797"/>
              <a:gd name="T71" fmla="*/ 341 h 1540"/>
              <a:gd name="T72" fmla="*/ 3797 w 3797"/>
              <a:gd name="T73" fmla="*/ 341 h 1540"/>
              <a:gd name="T74" fmla="*/ 3797 w 3797"/>
              <a:gd name="T75" fmla="*/ 346 h 1540"/>
              <a:gd name="T76" fmla="*/ 0 w 3797"/>
              <a:gd name="T77" fmla="*/ 346 h 1540"/>
              <a:gd name="T78" fmla="*/ 0 w 3797"/>
              <a:gd name="T79" fmla="*/ 341 h 1540"/>
              <a:gd name="T80" fmla="*/ 0 w 3797"/>
              <a:gd name="T81" fmla="*/ 170 h 1540"/>
              <a:gd name="T82" fmla="*/ 3797 w 3797"/>
              <a:gd name="T83" fmla="*/ 170 h 1540"/>
              <a:gd name="T84" fmla="*/ 3797 w 3797"/>
              <a:gd name="T85" fmla="*/ 176 h 1540"/>
              <a:gd name="T86" fmla="*/ 0 w 3797"/>
              <a:gd name="T87" fmla="*/ 176 h 1540"/>
              <a:gd name="T88" fmla="*/ 0 w 3797"/>
              <a:gd name="T89" fmla="*/ 170 h 1540"/>
              <a:gd name="T90" fmla="*/ 0 w 3797"/>
              <a:gd name="T91" fmla="*/ 0 h 1540"/>
              <a:gd name="T92" fmla="*/ 3797 w 3797"/>
              <a:gd name="T93" fmla="*/ 0 h 1540"/>
              <a:gd name="T94" fmla="*/ 3797 w 3797"/>
              <a:gd name="T95" fmla="*/ 6 h 1540"/>
              <a:gd name="T96" fmla="*/ 0 w 3797"/>
              <a:gd name="T97" fmla="*/ 6 h 1540"/>
              <a:gd name="T98" fmla="*/ 0 w 3797"/>
              <a:gd name="T99"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97" h="1540">
                <a:moveTo>
                  <a:pt x="0" y="1534"/>
                </a:moveTo>
                <a:lnTo>
                  <a:pt x="3797" y="1534"/>
                </a:lnTo>
                <a:lnTo>
                  <a:pt x="3797" y="1540"/>
                </a:lnTo>
                <a:lnTo>
                  <a:pt x="0" y="1540"/>
                </a:lnTo>
                <a:lnTo>
                  <a:pt x="0" y="1534"/>
                </a:lnTo>
                <a:close/>
                <a:moveTo>
                  <a:pt x="0" y="1364"/>
                </a:moveTo>
                <a:lnTo>
                  <a:pt x="3797" y="1364"/>
                </a:lnTo>
                <a:lnTo>
                  <a:pt x="3797" y="1370"/>
                </a:lnTo>
                <a:lnTo>
                  <a:pt x="0" y="1370"/>
                </a:lnTo>
                <a:lnTo>
                  <a:pt x="0" y="1364"/>
                </a:lnTo>
                <a:close/>
                <a:moveTo>
                  <a:pt x="0" y="1193"/>
                </a:moveTo>
                <a:lnTo>
                  <a:pt x="3797" y="1193"/>
                </a:lnTo>
                <a:lnTo>
                  <a:pt x="3797" y="1199"/>
                </a:lnTo>
                <a:lnTo>
                  <a:pt x="0" y="1199"/>
                </a:lnTo>
                <a:lnTo>
                  <a:pt x="0" y="1193"/>
                </a:lnTo>
                <a:close/>
                <a:moveTo>
                  <a:pt x="0" y="1023"/>
                </a:moveTo>
                <a:lnTo>
                  <a:pt x="3797" y="1023"/>
                </a:lnTo>
                <a:lnTo>
                  <a:pt x="3797" y="1029"/>
                </a:lnTo>
                <a:lnTo>
                  <a:pt x="0" y="1029"/>
                </a:lnTo>
                <a:lnTo>
                  <a:pt x="0" y="1023"/>
                </a:lnTo>
                <a:close/>
                <a:moveTo>
                  <a:pt x="0" y="852"/>
                </a:moveTo>
                <a:lnTo>
                  <a:pt x="3797" y="852"/>
                </a:lnTo>
                <a:lnTo>
                  <a:pt x="3797" y="858"/>
                </a:lnTo>
                <a:lnTo>
                  <a:pt x="0" y="858"/>
                </a:lnTo>
                <a:lnTo>
                  <a:pt x="0" y="852"/>
                </a:lnTo>
                <a:close/>
                <a:moveTo>
                  <a:pt x="0" y="682"/>
                </a:moveTo>
                <a:lnTo>
                  <a:pt x="3797" y="682"/>
                </a:lnTo>
                <a:lnTo>
                  <a:pt x="3797" y="687"/>
                </a:lnTo>
                <a:lnTo>
                  <a:pt x="0" y="687"/>
                </a:lnTo>
                <a:lnTo>
                  <a:pt x="0" y="682"/>
                </a:lnTo>
                <a:close/>
                <a:moveTo>
                  <a:pt x="0" y="512"/>
                </a:moveTo>
                <a:lnTo>
                  <a:pt x="3797" y="512"/>
                </a:lnTo>
                <a:lnTo>
                  <a:pt x="3797" y="517"/>
                </a:lnTo>
                <a:lnTo>
                  <a:pt x="0" y="517"/>
                </a:lnTo>
                <a:lnTo>
                  <a:pt x="0" y="512"/>
                </a:lnTo>
                <a:close/>
                <a:moveTo>
                  <a:pt x="0" y="341"/>
                </a:moveTo>
                <a:lnTo>
                  <a:pt x="3797" y="341"/>
                </a:lnTo>
                <a:lnTo>
                  <a:pt x="3797" y="346"/>
                </a:lnTo>
                <a:lnTo>
                  <a:pt x="0" y="346"/>
                </a:lnTo>
                <a:lnTo>
                  <a:pt x="0" y="341"/>
                </a:lnTo>
                <a:close/>
                <a:moveTo>
                  <a:pt x="0" y="170"/>
                </a:moveTo>
                <a:lnTo>
                  <a:pt x="3797" y="170"/>
                </a:lnTo>
                <a:lnTo>
                  <a:pt x="3797" y="176"/>
                </a:lnTo>
                <a:lnTo>
                  <a:pt x="0" y="176"/>
                </a:lnTo>
                <a:lnTo>
                  <a:pt x="0" y="170"/>
                </a:lnTo>
                <a:close/>
                <a:moveTo>
                  <a:pt x="0" y="0"/>
                </a:moveTo>
                <a:lnTo>
                  <a:pt x="3797" y="0"/>
                </a:lnTo>
                <a:lnTo>
                  <a:pt x="3797" y="6"/>
                </a:lnTo>
                <a:lnTo>
                  <a:pt x="0" y="6"/>
                </a:lnTo>
                <a:lnTo>
                  <a:pt x="0" y="0"/>
                </a:lnTo>
                <a:close/>
              </a:path>
            </a:pathLst>
          </a:custGeom>
          <a:solidFill>
            <a:srgbClr val="8F8F8F"/>
          </a:solidFill>
          <a:ln w="1" cap="flat">
            <a:solidFill>
              <a:srgbClr val="8F8F8F"/>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pic>
        <p:nvPicPr>
          <p:cNvPr id="3129" name="Picture 5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5200" y="3913188"/>
            <a:ext cx="44735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5200" y="3911600"/>
            <a:ext cx="44735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5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1288" y="3873500"/>
            <a:ext cx="44735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6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1288" y="3873500"/>
            <a:ext cx="44735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6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8963" y="3784600"/>
            <a:ext cx="44704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6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8963" y="3784600"/>
            <a:ext cx="44704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3"/>
          <p:cNvSpPr>
            <a:spLocks noChangeArrowheads="1"/>
          </p:cNvSpPr>
          <p:nvPr/>
        </p:nvSpPr>
        <p:spPr bwMode="auto">
          <a:xfrm>
            <a:off x="1898650" y="2546350"/>
            <a:ext cx="7937" cy="2706687"/>
          </a:xfrm>
          <a:prstGeom prst="rect">
            <a:avLst/>
          </a:prstGeom>
          <a:solidFill>
            <a:srgbClr val="8F8F8F"/>
          </a:solidFill>
          <a:ln w="1" cap="flat">
            <a:solidFill>
              <a:srgbClr val="8F8F8F"/>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3085" name="Freeform 64"/>
          <p:cNvSpPr>
            <a:spLocks noEditPoints="1"/>
          </p:cNvSpPr>
          <p:nvPr/>
        </p:nvSpPr>
        <p:spPr bwMode="auto">
          <a:xfrm>
            <a:off x="1822450" y="2541588"/>
            <a:ext cx="79375" cy="2716212"/>
          </a:xfrm>
          <a:custGeom>
            <a:avLst/>
            <a:gdLst>
              <a:gd name="T0" fmla="*/ 0 w 50"/>
              <a:gd name="T1" fmla="*/ 1705 h 1711"/>
              <a:gd name="T2" fmla="*/ 50 w 50"/>
              <a:gd name="T3" fmla="*/ 1705 h 1711"/>
              <a:gd name="T4" fmla="*/ 50 w 50"/>
              <a:gd name="T5" fmla="*/ 1711 h 1711"/>
              <a:gd name="T6" fmla="*/ 0 w 50"/>
              <a:gd name="T7" fmla="*/ 1711 h 1711"/>
              <a:gd name="T8" fmla="*/ 0 w 50"/>
              <a:gd name="T9" fmla="*/ 1705 h 1711"/>
              <a:gd name="T10" fmla="*/ 0 w 50"/>
              <a:gd name="T11" fmla="*/ 1534 h 1711"/>
              <a:gd name="T12" fmla="*/ 50 w 50"/>
              <a:gd name="T13" fmla="*/ 1534 h 1711"/>
              <a:gd name="T14" fmla="*/ 50 w 50"/>
              <a:gd name="T15" fmla="*/ 1540 h 1711"/>
              <a:gd name="T16" fmla="*/ 0 w 50"/>
              <a:gd name="T17" fmla="*/ 1540 h 1711"/>
              <a:gd name="T18" fmla="*/ 0 w 50"/>
              <a:gd name="T19" fmla="*/ 1534 h 1711"/>
              <a:gd name="T20" fmla="*/ 0 w 50"/>
              <a:gd name="T21" fmla="*/ 1364 h 1711"/>
              <a:gd name="T22" fmla="*/ 50 w 50"/>
              <a:gd name="T23" fmla="*/ 1364 h 1711"/>
              <a:gd name="T24" fmla="*/ 50 w 50"/>
              <a:gd name="T25" fmla="*/ 1370 h 1711"/>
              <a:gd name="T26" fmla="*/ 0 w 50"/>
              <a:gd name="T27" fmla="*/ 1370 h 1711"/>
              <a:gd name="T28" fmla="*/ 0 w 50"/>
              <a:gd name="T29" fmla="*/ 1364 h 1711"/>
              <a:gd name="T30" fmla="*/ 0 w 50"/>
              <a:gd name="T31" fmla="*/ 1193 h 1711"/>
              <a:gd name="T32" fmla="*/ 50 w 50"/>
              <a:gd name="T33" fmla="*/ 1193 h 1711"/>
              <a:gd name="T34" fmla="*/ 50 w 50"/>
              <a:gd name="T35" fmla="*/ 1199 h 1711"/>
              <a:gd name="T36" fmla="*/ 0 w 50"/>
              <a:gd name="T37" fmla="*/ 1199 h 1711"/>
              <a:gd name="T38" fmla="*/ 0 w 50"/>
              <a:gd name="T39" fmla="*/ 1193 h 1711"/>
              <a:gd name="T40" fmla="*/ 0 w 50"/>
              <a:gd name="T41" fmla="*/ 1023 h 1711"/>
              <a:gd name="T42" fmla="*/ 50 w 50"/>
              <a:gd name="T43" fmla="*/ 1023 h 1711"/>
              <a:gd name="T44" fmla="*/ 50 w 50"/>
              <a:gd name="T45" fmla="*/ 1029 h 1711"/>
              <a:gd name="T46" fmla="*/ 0 w 50"/>
              <a:gd name="T47" fmla="*/ 1029 h 1711"/>
              <a:gd name="T48" fmla="*/ 0 w 50"/>
              <a:gd name="T49" fmla="*/ 1023 h 1711"/>
              <a:gd name="T50" fmla="*/ 0 w 50"/>
              <a:gd name="T51" fmla="*/ 852 h 1711"/>
              <a:gd name="T52" fmla="*/ 50 w 50"/>
              <a:gd name="T53" fmla="*/ 852 h 1711"/>
              <a:gd name="T54" fmla="*/ 50 w 50"/>
              <a:gd name="T55" fmla="*/ 858 h 1711"/>
              <a:gd name="T56" fmla="*/ 0 w 50"/>
              <a:gd name="T57" fmla="*/ 858 h 1711"/>
              <a:gd name="T58" fmla="*/ 0 w 50"/>
              <a:gd name="T59" fmla="*/ 852 h 1711"/>
              <a:gd name="T60" fmla="*/ 0 w 50"/>
              <a:gd name="T61" fmla="*/ 682 h 1711"/>
              <a:gd name="T62" fmla="*/ 50 w 50"/>
              <a:gd name="T63" fmla="*/ 682 h 1711"/>
              <a:gd name="T64" fmla="*/ 50 w 50"/>
              <a:gd name="T65" fmla="*/ 687 h 1711"/>
              <a:gd name="T66" fmla="*/ 0 w 50"/>
              <a:gd name="T67" fmla="*/ 687 h 1711"/>
              <a:gd name="T68" fmla="*/ 0 w 50"/>
              <a:gd name="T69" fmla="*/ 682 h 1711"/>
              <a:gd name="T70" fmla="*/ 0 w 50"/>
              <a:gd name="T71" fmla="*/ 512 h 1711"/>
              <a:gd name="T72" fmla="*/ 50 w 50"/>
              <a:gd name="T73" fmla="*/ 512 h 1711"/>
              <a:gd name="T74" fmla="*/ 50 w 50"/>
              <a:gd name="T75" fmla="*/ 517 h 1711"/>
              <a:gd name="T76" fmla="*/ 0 w 50"/>
              <a:gd name="T77" fmla="*/ 517 h 1711"/>
              <a:gd name="T78" fmla="*/ 0 w 50"/>
              <a:gd name="T79" fmla="*/ 512 h 1711"/>
              <a:gd name="T80" fmla="*/ 0 w 50"/>
              <a:gd name="T81" fmla="*/ 341 h 1711"/>
              <a:gd name="T82" fmla="*/ 50 w 50"/>
              <a:gd name="T83" fmla="*/ 341 h 1711"/>
              <a:gd name="T84" fmla="*/ 50 w 50"/>
              <a:gd name="T85" fmla="*/ 346 h 1711"/>
              <a:gd name="T86" fmla="*/ 0 w 50"/>
              <a:gd name="T87" fmla="*/ 346 h 1711"/>
              <a:gd name="T88" fmla="*/ 0 w 50"/>
              <a:gd name="T89" fmla="*/ 341 h 1711"/>
              <a:gd name="T90" fmla="*/ 0 w 50"/>
              <a:gd name="T91" fmla="*/ 170 h 1711"/>
              <a:gd name="T92" fmla="*/ 50 w 50"/>
              <a:gd name="T93" fmla="*/ 170 h 1711"/>
              <a:gd name="T94" fmla="*/ 50 w 50"/>
              <a:gd name="T95" fmla="*/ 176 h 1711"/>
              <a:gd name="T96" fmla="*/ 0 w 50"/>
              <a:gd name="T97" fmla="*/ 176 h 1711"/>
              <a:gd name="T98" fmla="*/ 0 w 50"/>
              <a:gd name="T99" fmla="*/ 170 h 1711"/>
              <a:gd name="T100" fmla="*/ 0 w 50"/>
              <a:gd name="T101" fmla="*/ 0 h 1711"/>
              <a:gd name="T102" fmla="*/ 50 w 50"/>
              <a:gd name="T103" fmla="*/ 0 h 1711"/>
              <a:gd name="T104" fmla="*/ 50 w 50"/>
              <a:gd name="T105" fmla="*/ 6 h 1711"/>
              <a:gd name="T106" fmla="*/ 0 w 50"/>
              <a:gd name="T107" fmla="*/ 6 h 1711"/>
              <a:gd name="T108" fmla="*/ 0 w 50"/>
              <a:gd name="T109"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1711">
                <a:moveTo>
                  <a:pt x="0" y="1705"/>
                </a:moveTo>
                <a:lnTo>
                  <a:pt x="50" y="1705"/>
                </a:lnTo>
                <a:lnTo>
                  <a:pt x="50" y="1711"/>
                </a:lnTo>
                <a:lnTo>
                  <a:pt x="0" y="1711"/>
                </a:lnTo>
                <a:lnTo>
                  <a:pt x="0" y="1705"/>
                </a:lnTo>
                <a:close/>
                <a:moveTo>
                  <a:pt x="0" y="1534"/>
                </a:moveTo>
                <a:lnTo>
                  <a:pt x="50" y="1534"/>
                </a:lnTo>
                <a:lnTo>
                  <a:pt x="50" y="1540"/>
                </a:lnTo>
                <a:lnTo>
                  <a:pt x="0" y="1540"/>
                </a:lnTo>
                <a:lnTo>
                  <a:pt x="0" y="1534"/>
                </a:lnTo>
                <a:close/>
                <a:moveTo>
                  <a:pt x="0" y="1364"/>
                </a:moveTo>
                <a:lnTo>
                  <a:pt x="50" y="1364"/>
                </a:lnTo>
                <a:lnTo>
                  <a:pt x="50" y="1370"/>
                </a:lnTo>
                <a:lnTo>
                  <a:pt x="0" y="1370"/>
                </a:lnTo>
                <a:lnTo>
                  <a:pt x="0" y="1364"/>
                </a:lnTo>
                <a:close/>
                <a:moveTo>
                  <a:pt x="0" y="1193"/>
                </a:moveTo>
                <a:lnTo>
                  <a:pt x="50" y="1193"/>
                </a:lnTo>
                <a:lnTo>
                  <a:pt x="50" y="1199"/>
                </a:lnTo>
                <a:lnTo>
                  <a:pt x="0" y="1199"/>
                </a:lnTo>
                <a:lnTo>
                  <a:pt x="0" y="1193"/>
                </a:lnTo>
                <a:close/>
                <a:moveTo>
                  <a:pt x="0" y="1023"/>
                </a:moveTo>
                <a:lnTo>
                  <a:pt x="50" y="1023"/>
                </a:lnTo>
                <a:lnTo>
                  <a:pt x="50" y="1029"/>
                </a:lnTo>
                <a:lnTo>
                  <a:pt x="0" y="1029"/>
                </a:lnTo>
                <a:lnTo>
                  <a:pt x="0" y="1023"/>
                </a:lnTo>
                <a:close/>
                <a:moveTo>
                  <a:pt x="0" y="852"/>
                </a:moveTo>
                <a:lnTo>
                  <a:pt x="50" y="852"/>
                </a:lnTo>
                <a:lnTo>
                  <a:pt x="50" y="858"/>
                </a:lnTo>
                <a:lnTo>
                  <a:pt x="0" y="858"/>
                </a:lnTo>
                <a:lnTo>
                  <a:pt x="0" y="852"/>
                </a:lnTo>
                <a:close/>
                <a:moveTo>
                  <a:pt x="0" y="682"/>
                </a:moveTo>
                <a:lnTo>
                  <a:pt x="50" y="682"/>
                </a:lnTo>
                <a:lnTo>
                  <a:pt x="50" y="687"/>
                </a:lnTo>
                <a:lnTo>
                  <a:pt x="0" y="687"/>
                </a:lnTo>
                <a:lnTo>
                  <a:pt x="0" y="682"/>
                </a:lnTo>
                <a:close/>
                <a:moveTo>
                  <a:pt x="0" y="512"/>
                </a:moveTo>
                <a:lnTo>
                  <a:pt x="50" y="512"/>
                </a:lnTo>
                <a:lnTo>
                  <a:pt x="50" y="517"/>
                </a:lnTo>
                <a:lnTo>
                  <a:pt x="0" y="517"/>
                </a:lnTo>
                <a:lnTo>
                  <a:pt x="0" y="512"/>
                </a:lnTo>
                <a:close/>
                <a:moveTo>
                  <a:pt x="0" y="341"/>
                </a:moveTo>
                <a:lnTo>
                  <a:pt x="50" y="341"/>
                </a:lnTo>
                <a:lnTo>
                  <a:pt x="50" y="346"/>
                </a:lnTo>
                <a:lnTo>
                  <a:pt x="0" y="346"/>
                </a:lnTo>
                <a:lnTo>
                  <a:pt x="0" y="341"/>
                </a:lnTo>
                <a:close/>
                <a:moveTo>
                  <a:pt x="0" y="170"/>
                </a:moveTo>
                <a:lnTo>
                  <a:pt x="50" y="170"/>
                </a:lnTo>
                <a:lnTo>
                  <a:pt x="50" y="176"/>
                </a:lnTo>
                <a:lnTo>
                  <a:pt x="0" y="176"/>
                </a:lnTo>
                <a:lnTo>
                  <a:pt x="0" y="170"/>
                </a:lnTo>
                <a:close/>
                <a:moveTo>
                  <a:pt x="0" y="0"/>
                </a:moveTo>
                <a:lnTo>
                  <a:pt x="50" y="0"/>
                </a:lnTo>
                <a:lnTo>
                  <a:pt x="50" y="6"/>
                </a:lnTo>
                <a:lnTo>
                  <a:pt x="0" y="6"/>
                </a:lnTo>
                <a:lnTo>
                  <a:pt x="0" y="0"/>
                </a:lnTo>
                <a:close/>
              </a:path>
            </a:pathLst>
          </a:custGeom>
          <a:solidFill>
            <a:srgbClr val="8F8F8F"/>
          </a:solidFill>
          <a:ln w="1" cap="flat">
            <a:solidFill>
              <a:srgbClr val="8F8F8F"/>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3086" name="Rectangle 65"/>
          <p:cNvSpPr>
            <a:spLocks noChangeArrowheads="1"/>
          </p:cNvSpPr>
          <p:nvPr/>
        </p:nvSpPr>
        <p:spPr bwMode="auto">
          <a:xfrm>
            <a:off x="1901825" y="5248275"/>
            <a:ext cx="6027737" cy="9525"/>
          </a:xfrm>
          <a:prstGeom prst="rect">
            <a:avLst/>
          </a:prstGeom>
          <a:solidFill>
            <a:srgbClr val="8F8F8F"/>
          </a:solidFill>
          <a:ln w="1" cap="flat">
            <a:solidFill>
              <a:srgbClr val="8F8F8F"/>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3087" name="Freeform 66"/>
          <p:cNvSpPr>
            <a:spLocks noEditPoints="1"/>
          </p:cNvSpPr>
          <p:nvPr/>
        </p:nvSpPr>
        <p:spPr bwMode="auto">
          <a:xfrm>
            <a:off x="1898650" y="5253038"/>
            <a:ext cx="6035675" cy="73025"/>
          </a:xfrm>
          <a:custGeom>
            <a:avLst/>
            <a:gdLst>
              <a:gd name="T0" fmla="*/ 5 w 3802"/>
              <a:gd name="T1" fmla="*/ 0 h 46"/>
              <a:gd name="T2" fmla="*/ 5 w 3802"/>
              <a:gd name="T3" fmla="*/ 46 h 46"/>
              <a:gd name="T4" fmla="*/ 0 w 3802"/>
              <a:gd name="T5" fmla="*/ 46 h 46"/>
              <a:gd name="T6" fmla="*/ 0 w 3802"/>
              <a:gd name="T7" fmla="*/ 0 h 46"/>
              <a:gd name="T8" fmla="*/ 5 w 3802"/>
              <a:gd name="T9" fmla="*/ 0 h 46"/>
              <a:gd name="T10" fmla="*/ 1270 w 3802"/>
              <a:gd name="T11" fmla="*/ 0 h 46"/>
              <a:gd name="T12" fmla="*/ 1270 w 3802"/>
              <a:gd name="T13" fmla="*/ 46 h 46"/>
              <a:gd name="T14" fmla="*/ 1265 w 3802"/>
              <a:gd name="T15" fmla="*/ 46 h 46"/>
              <a:gd name="T16" fmla="*/ 1265 w 3802"/>
              <a:gd name="T17" fmla="*/ 0 h 46"/>
              <a:gd name="T18" fmla="*/ 1270 w 3802"/>
              <a:gd name="T19" fmla="*/ 0 h 46"/>
              <a:gd name="T20" fmla="*/ 2537 w 3802"/>
              <a:gd name="T21" fmla="*/ 0 h 46"/>
              <a:gd name="T22" fmla="*/ 2537 w 3802"/>
              <a:gd name="T23" fmla="*/ 46 h 46"/>
              <a:gd name="T24" fmla="*/ 2531 w 3802"/>
              <a:gd name="T25" fmla="*/ 46 h 46"/>
              <a:gd name="T26" fmla="*/ 2531 w 3802"/>
              <a:gd name="T27" fmla="*/ 0 h 46"/>
              <a:gd name="T28" fmla="*/ 2537 w 3802"/>
              <a:gd name="T29" fmla="*/ 0 h 46"/>
              <a:gd name="T30" fmla="*/ 3802 w 3802"/>
              <a:gd name="T31" fmla="*/ 0 h 46"/>
              <a:gd name="T32" fmla="*/ 3802 w 3802"/>
              <a:gd name="T33" fmla="*/ 46 h 46"/>
              <a:gd name="T34" fmla="*/ 3796 w 3802"/>
              <a:gd name="T35" fmla="*/ 46 h 46"/>
              <a:gd name="T36" fmla="*/ 3796 w 3802"/>
              <a:gd name="T37" fmla="*/ 0 h 46"/>
              <a:gd name="T38" fmla="*/ 3802 w 3802"/>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2" h="46">
                <a:moveTo>
                  <a:pt x="5" y="0"/>
                </a:moveTo>
                <a:lnTo>
                  <a:pt x="5" y="46"/>
                </a:lnTo>
                <a:lnTo>
                  <a:pt x="0" y="46"/>
                </a:lnTo>
                <a:lnTo>
                  <a:pt x="0" y="0"/>
                </a:lnTo>
                <a:lnTo>
                  <a:pt x="5" y="0"/>
                </a:lnTo>
                <a:close/>
                <a:moveTo>
                  <a:pt x="1270" y="0"/>
                </a:moveTo>
                <a:lnTo>
                  <a:pt x="1270" y="46"/>
                </a:lnTo>
                <a:lnTo>
                  <a:pt x="1265" y="46"/>
                </a:lnTo>
                <a:lnTo>
                  <a:pt x="1265" y="0"/>
                </a:lnTo>
                <a:lnTo>
                  <a:pt x="1270" y="0"/>
                </a:lnTo>
                <a:close/>
                <a:moveTo>
                  <a:pt x="2537" y="0"/>
                </a:moveTo>
                <a:lnTo>
                  <a:pt x="2537" y="46"/>
                </a:lnTo>
                <a:lnTo>
                  <a:pt x="2531" y="46"/>
                </a:lnTo>
                <a:lnTo>
                  <a:pt x="2531" y="0"/>
                </a:lnTo>
                <a:lnTo>
                  <a:pt x="2537" y="0"/>
                </a:lnTo>
                <a:close/>
                <a:moveTo>
                  <a:pt x="3802" y="0"/>
                </a:moveTo>
                <a:lnTo>
                  <a:pt x="3802" y="46"/>
                </a:lnTo>
                <a:lnTo>
                  <a:pt x="3796" y="46"/>
                </a:lnTo>
                <a:lnTo>
                  <a:pt x="3796" y="0"/>
                </a:lnTo>
                <a:lnTo>
                  <a:pt x="3802" y="0"/>
                </a:lnTo>
                <a:close/>
              </a:path>
            </a:pathLst>
          </a:custGeom>
          <a:solidFill>
            <a:srgbClr val="8F8F8F"/>
          </a:solidFill>
          <a:ln w="1" cap="flat">
            <a:solidFill>
              <a:srgbClr val="8F8F8F"/>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3088" name="Rectangle 67"/>
          <p:cNvSpPr>
            <a:spLocks noChangeArrowheads="1"/>
          </p:cNvSpPr>
          <p:nvPr/>
        </p:nvSpPr>
        <p:spPr bwMode="auto">
          <a:xfrm>
            <a:off x="1539875" y="5084763"/>
            <a:ext cx="2603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89" name="Rectangle 68"/>
          <p:cNvSpPr>
            <a:spLocks noChangeArrowheads="1"/>
          </p:cNvSpPr>
          <p:nvPr/>
        </p:nvSpPr>
        <p:spPr bwMode="auto">
          <a:xfrm>
            <a:off x="1411288" y="4813300"/>
            <a:ext cx="3889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10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0" name="Rectangle 69"/>
          <p:cNvSpPr>
            <a:spLocks noChangeArrowheads="1"/>
          </p:cNvSpPr>
          <p:nvPr/>
        </p:nvSpPr>
        <p:spPr bwMode="auto">
          <a:xfrm>
            <a:off x="1411288" y="4543425"/>
            <a:ext cx="3889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20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1" name="Rectangle 70"/>
          <p:cNvSpPr>
            <a:spLocks noChangeArrowheads="1"/>
          </p:cNvSpPr>
          <p:nvPr/>
        </p:nvSpPr>
        <p:spPr bwMode="auto">
          <a:xfrm>
            <a:off x="1411288" y="4271963"/>
            <a:ext cx="3889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30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2" name="Rectangle 71"/>
          <p:cNvSpPr>
            <a:spLocks noChangeArrowheads="1"/>
          </p:cNvSpPr>
          <p:nvPr/>
        </p:nvSpPr>
        <p:spPr bwMode="auto">
          <a:xfrm>
            <a:off x="1411288" y="4000500"/>
            <a:ext cx="4079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40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3" name="Rectangle 72"/>
          <p:cNvSpPr>
            <a:spLocks noChangeArrowheads="1"/>
          </p:cNvSpPr>
          <p:nvPr/>
        </p:nvSpPr>
        <p:spPr bwMode="auto">
          <a:xfrm>
            <a:off x="1411288" y="3730625"/>
            <a:ext cx="3889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50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4" name="Rectangle 73"/>
          <p:cNvSpPr>
            <a:spLocks noChangeArrowheads="1"/>
          </p:cNvSpPr>
          <p:nvPr/>
        </p:nvSpPr>
        <p:spPr bwMode="auto">
          <a:xfrm>
            <a:off x="1411288" y="3459163"/>
            <a:ext cx="4079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60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5" name="Rectangle 74"/>
          <p:cNvSpPr>
            <a:spLocks noChangeArrowheads="1"/>
          </p:cNvSpPr>
          <p:nvPr/>
        </p:nvSpPr>
        <p:spPr bwMode="auto">
          <a:xfrm>
            <a:off x="1411288" y="3189288"/>
            <a:ext cx="3889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70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6" name="Rectangle 75"/>
          <p:cNvSpPr>
            <a:spLocks noChangeArrowheads="1"/>
          </p:cNvSpPr>
          <p:nvPr/>
        </p:nvSpPr>
        <p:spPr bwMode="auto">
          <a:xfrm>
            <a:off x="1411288" y="2917825"/>
            <a:ext cx="4079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80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7" name="Rectangle 76"/>
          <p:cNvSpPr>
            <a:spLocks noChangeArrowheads="1"/>
          </p:cNvSpPr>
          <p:nvPr/>
        </p:nvSpPr>
        <p:spPr bwMode="auto">
          <a:xfrm>
            <a:off x="1411288" y="2647950"/>
            <a:ext cx="3889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90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8" name="Rectangle 77"/>
          <p:cNvSpPr>
            <a:spLocks noChangeArrowheads="1"/>
          </p:cNvSpPr>
          <p:nvPr/>
        </p:nvSpPr>
        <p:spPr bwMode="auto">
          <a:xfrm>
            <a:off x="1282700" y="2376488"/>
            <a:ext cx="5429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3F3F3F"/>
                </a:solidFill>
                <a:effectLst/>
                <a:latin typeface="Calibri" pitchFamily="34" charset="0"/>
                <a:cs typeface="Arial" pitchFamily="34" charset="0"/>
              </a:rPr>
              <a:t>100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099" name="Rectangle 78"/>
          <p:cNvSpPr>
            <a:spLocks noChangeArrowheads="1"/>
          </p:cNvSpPr>
          <p:nvPr/>
        </p:nvSpPr>
        <p:spPr bwMode="auto">
          <a:xfrm>
            <a:off x="2851150" y="5399088"/>
            <a:ext cx="233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3F3F3F"/>
                </a:solidFill>
                <a:effectLst/>
                <a:latin typeface="Calibri" pitchFamily="34" charset="0"/>
                <a:cs typeface="Arial" pitchFamily="34" charset="0"/>
              </a:rPr>
              <a:t>1</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00" name="Rectangle 79"/>
          <p:cNvSpPr>
            <a:spLocks noChangeArrowheads="1"/>
          </p:cNvSpPr>
          <p:nvPr/>
        </p:nvSpPr>
        <p:spPr bwMode="auto">
          <a:xfrm>
            <a:off x="4859338" y="5399088"/>
            <a:ext cx="234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3F3F3F"/>
                </a:solidFill>
                <a:effectLst/>
                <a:latin typeface="Calibri" pitchFamily="34" charset="0"/>
                <a:cs typeface="Arial" pitchFamily="34" charset="0"/>
              </a:rPr>
              <a:t>2</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01" name="Rectangle 80"/>
          <p:cNvSpPr>
            <a:spLocks noChangeArrowheads="1"/>
          </p:cNvSpPr>
          <p:nvPr/>
        </p:nvSpPr>
        <p:spPr bwMode="auto">
          <a:xfrm>
            <a:off x="6869113" y="5399088"/>
            <a:ext cx="234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3F3F3F"/>
                </a:solidFill>
                <a:effectLst/>
                <a:latin typeface="Calibri" pitchFamily="34" charset="0"/>
                <a:cs typeface="Arial" pitchFamily="34" charset="0"/>
              </a:rPr>
              <a:t>3</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02" name="Rectangle 81"/>
          <p:cNvSpPr>
            <a:spLocks noChangeArrowheads="1"/>
          </p:cNvSpPr>
          <p:nvPr/>
        </p:nvSpPr>
        <p:spPr bwMode="auto">
          <a:xfrm>
            <a:off x="919163" y="1871663"/>
            <a:ext cx="4841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smtClean="0">
                <a:ln>
                  <a:noFill/>
                </a:ln>
                <a:solidFill>
                  <a:srgbClr val="3F3F3F"/>
                </a:solidFill>
                <a:effectLst/>
                <a:latin typeface="Calibri" pitchFamily="34" charset="0"/>
                <a:cs typeface="Arial" pitchFamily="34" charset="0"/>
              </a:rPr>
              <a:t>Hkg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03" name="Rectangle 82"/>
          <p:cNvSpPr>
            <a:spLocks noChangeArrowheads="1"/>
          </p:cNvSpPr>
          <p:nvPr/>
        </p:nvSpPr>
        <p:spPr bwMode="auto">
          <a:xfrm>
            <a:off x="1282700" y="1871663"/>
            <a:ext cx="12525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smtClean="0">
                <a:ln>
                  <a:noFill/>
                </a:ln>
                <a:solidFill>
                  <a:srgbClr val="3F3F3F"/>
                </a:solidFill>
                <a:effectLst/>
                <a:latin typeface="Calibri" pitchFamily="34" charset="0"/>
                <a:cs typeface="Arial" pitchFamily="34" charset="0"/>
              </a:rPr>
              <a:t>. tørstof pr.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04" name="Rectangle 83"/>
          <p:cNvSpPr>
            <a:spLocks noChangeArrowheads="1"/>
          </p:cNvSpPr>
          <p:nvPr/>
        </p:nvSpPr>
        <p:spPr bwMode="auto">
          <a:xfrm>
            <a:off x="1508125" y="2151063"/>
            <a:ext cx="357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smtClean="0">
                <a:ln>
                  <a:noFill/>
                </a:ln>
                <a:solidFill>
                  <a:srgbClr val="3F3F3F"/>
                </a:solidFill>
                <a:effectLst/>
                <a:latin typeface="Calibri" pitchFamily="34" charset="0"/>
                <a:cs typeface="Arial" pitchFamily="34" charset="0"/>
              </a:rPr>
              <a:t>ha</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05" name="Rectangle 84"/>
          <p:cNvSpPr>
            <a:spLocks noChangeArrowheads="1"/>
          </p:cNvSpPr>
          <p:nvPr/>
        </p:nvSpPr>
        <p:spPr bwMode="auto">
          <a:xfrm>
            <a:off x="7273925" y="5408613"/>
            <a:ext cx="1236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smtClean="0">
                <a:ln>
                  <a:noFill/>
                </a:ln>
                <a:solidFill>
                  <a:srgbClr val="3F3F3F"/>
                </a:solidFill>
                <a:effectLst/>
                <a:latin typeface="Calibri" pitchFamily="34" charset="0"/>
                <a:cs typeface="Arial" pitchFamily="34" charset="0"/>
              </a:rPr>
              <a:t>Overkørsler</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3157" name="Picture 8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9563" y="5903913"/>
            <a:ext cx="133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8" name="Picture 8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49563" y="5903913"/>
            <a:ext cx="133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Rectangle 87"/>
          <p:cNvSpPr>
            <a:spLocks noChangeArrowheads="1"/>
          </p:cNvSpPr>
          <p:nvPr/>
        </p:nvSpPr>
        <p:spPr bwMode="auto">
          <a:xfrm>
            <a:off x="3036888" y="5819775"/>
            <a:ext cx="1155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3F3F3F"/>
                </a:solidFill>
                <a:effectLst/>
                <a:latin typeface="Calibri" pitchFamily="34" charset="0"/>
                <a:cs typeface="Arial" pitchFamily="34" charset="0"/>
              </a:rPr>
              <a:t>0,7 kg/cm2</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3160" name="Picture 8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29113" y="5903913"/>
            <a:ext cx="133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1" name="Picture 8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29113" y="5903913"/>
            <a:ext cx="133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9" name="Rectangle 90"/>
          <p:cNvSpPr>
            <a:spLocks noChangeArrowheads="1"/>
          </p:cNvSpPr>
          <p:nvPr/>
        </p:nvSpPr>
        <p:spPr bwMode="auto">
          <a:xfrm>
            <a:off x="4516438" y="5819775"/>
            <a:ext cx="1155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3F3F3F"/>
                </a:solidFill>
                <a:effectLst/>
                <a:latin typeface="Calibri" pitchFamily="34" charset="0"/>
                <a:cs typeface="Arial" pitchFamily="34" charset="0"/>
              </a:rPr>
              <a:t>1,4 kg/cm2</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pic>
        <p:nvPicPr>
          <p:cNvPr id="3163" name="Picture 9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08663" y="5903913"/>
            <a:ext cx="133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 name="Picture 9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08663" y="5903913"/>
            <a:ext cx="133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93"/>
          <p:cNvSpPr>
            <a:spLocks noChangeArrowheads="1"/>
          </p:cNvSpPr>
          <p:nvPr/>
        </p:nvSpPr>
        <p:spPr bwMode="auto">
          <a:xfrm>
            <a:off x="5995988" y="5819775"/>
            <a:ext cx="1155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3F3F3F"/>
                </a:solidFill>
                <a:effectLst/>
                <a:latin typeface="Calibri" pitchFamily="34" charset="0"/>
                <a:cs typeface="Arial" pitchFamily="34" charset="0"/>
              </a:rPr>
              <a:t>2,2 kg/cm2</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 name="Lige forbindelse 2"/>
          <p:cNvCxnSpPr/>
          <p:nvPr/>
        </p:nvCxnSpPr>
        <p:spPr>
          <a:xfrm>
            <a:off x="1908968" y="4301598"/>
            <a:ext cx="6048672"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boks 1"/>
          <p:cNvSpPr txBox="1"/>
          <p:nvPr/>
        </p:nvSpPr>
        <p:spPr>
          <a:xfrm>
            <a:off x="3705027" y="6444044"/>
            <a:ext cx="5619501" cy="369332"/>
          </a:xfrm>
          <a:prstGeom prst="rect">
            <a:avLst/>
          </a:prstGeom>
          <a:noFill/>
        </p:spPr>
        <p:txBody>
          <a:bodyPr wrap="square" rtlCol="0">
            <a:spAutoFit/>
          </a:bodyPr>
          <a:lstStyle/>
          <a:p>
            <a:r>
              <a:rPr lang="da-DK" dirty="0" smtClean="0"/>
              <a:t>Statens Planteavls forsøg, 1981. Beretning nr. 1536</a:t>
            </a:r>
            <a:endParaRPr lang="da-DK" dirty="0"/>
          </a:p>
        </p:txBody>
      </p:sp>
    </p:spTree>
    <p:extLst>
      <p:ext uri="{BB962C8B-B14F-4D97-AF65-F5344CB8AC3E}">
        <p14:creationId xmlns:p14="http://schemas.microsoft.com/office/powerpoint/2010/main" val="4832847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30"/>
                                        </p:tgtEl>
                                        <p:attrNameLst>
                                          <p:attrName>style.visibility</p:attrName>
                                        </p:attrNameLst>
                                      </p:cBhvr>
                                      <p:to>
                                        <p:strVal val="visible"/>
                                      </p:to>
                                    </p:set>
                                    <p:animEffect transition="in" filter="wipe(down)">
                                      <p:cBhvr>
                                        <p:cTn id="7" dur="500"/>
                                        <p:tgtEl>
                                          <p:spTgt spid="3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32"/>
                                        </p:tgtEl>
                                        <p:attrNameLst>
                                          <p:attrName>style.visibility</p:attrName>
                                        </p:attrNameLst>
                                      </p:cBhvr>
                                      <p:to>
                                        <p:strVal val="visible"/>
                                      </p:to>
                                    </p:set>
                                    <p:animEffect transition="in" filter="wipe(down)">
                                      <p:cBhvr>
                                        <p:cTn id="12" dur="500"/>
                                        <p:tgtEl>
                                          <p:spTgt spid="3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34"/>
                                        </p:tgtEl>
                                        <p:attrNameLst>
                                          <p:attrName>style.visibility</p:attrName>
                                        </p:attrNameLst>
                                      </p:cBhvr>
                                      <p:to>
                                        <p:strVal val="visible"/>
                                      </p:to>
                                    </p:set>
                                    <p:animEffect transition="in" filter="wipe(down)">
                                      <p:cBhvr>
                                        <p:cTn id="17" dur="500"/>
                                        <p:tgtEl>
                                          <p:spTgt spid="3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7 Billeder\Oversigten 2011\S Græsmarksplanter\S_KAN_42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indhold 1"/>
          <p:cNvSpPr>
            <a:spLocks noGrp="1"/>
          </p:cNvSpPr>
          <p:nvPr>
            <p:ph sz="quarter" idx="12"/>
          </p:nvPr>
        </p:nvSpPr>
        <p:spPr>
          <a:xfrm>
            <a:off x="960438" y="1635760"/>
            <a:ext cx="7716018" cy="4313520"/>
          </a:xfrm>
        </p:spPr>
        <p:txBody>
          <a:bodyPr/>
          <a:lstStyle/>
          <a:p>
            <a:pPr marL="425450" indent="-514350">
              <a:buFont typeface="+mj-lt"/>
              <a:buAutoNum type="arabicPeriod"/>
            </a:pPr>
            <a:r>
              <a:rPr lang="da-DK" dirty="0">
                <a:solidFill>
                  <a:schemeClr val="bg1"/>
                </a:solidFill>
              </a:rPr>
              <a:t>Bevar bestanden af kløver</a:t>
            </a:r>
          </a:p>
          <a:p>
            <a:pPr marL="425450" indent="-514350">
              <a:buFont typeface="+mj-lt"/>
              <a:buAutoNum type="arabicPeriod"/>
            </a:pPr>
            <a:r>
              <a:rPr lang="da-DK" dirty="0" smtClean="0">
                <a:solidFill>
                  <a:schemeClr val="bg1"/>
                </a:solidFill>
              </a:rPr>
              <a:t>Samarbejde frem mod kontrolleret </a:t>
            </a:r>
            <a:r>
              <a:rPr lang="da-DK" dirty="0">
                <a:solidFill>
                  <a:schemeClr val="bg1"/>
                </a:solidFill>
              </a:rPr>
              <a:t>trafik – ”</a:t>
            </a:r>
            <a:r>
              <a:rPr lang="da-DK" dirty="0" smtClean="0">
                <a:solidFill>
                  <a:schemeClr val="bg1"/>
                </a:solidFill>
              </a:rPr>
              <a:t>Ægte kørespor</a:t>
            </a:r>
            <a:r>
              <a:rPr lang="da-DK" dirty="0">
                <a:solidFill>
                  <a:schemeClr val="bg1"/>
                </a:solidFill>
              </a:rPr>
              <a:t>” </a:t>
            </a:r>
            <a:endParaRPr lang="da-DK" dirty="0" smtClean="0">
              <a:solidFill>
                <a:schemeClr val="bg1"/>
              </a:solidFill>
            </a:endParaRPr>
          </a:p>
          <a:p>
            <a:pPr marL="425450" indent="-514350">
              <a:buFont typeface="+mj-lt"/>
              <a:buAutoNum type="arabicPeriod"/>
            </a:pPr>
            <a:r>
              <a:rPr lang="da-DK" dirty="0" smtClean="0">
                <a:solidFill>
                  <a:schemeClr val="bg1"/>
                </a:solidFill>
              </a:rPr>
              <a:t>Kløvergræsblanding </a:t>
            </a:r>
            <a:r>
              <a:rPr lang="da-DK" dirty="0">
                <a:solidFill>
                  <a:schemeClr val="bg1"/>
                </a:solidFill>
              </a:rPr>
              <a:t>vælges ud fra jordtype og dyrkningsforhold på </a:t>
            </a:r>
            <a:r>
              <a:rPr lang="da-DK" dirty="0" smtClean="0">
                <a:solidFill>
                  <a:schemeClr val="bg1"/>
                </a:solidFill>
              </a:rPr>
              <a:t>bedriften</a:t>
            </a:r>
          </a:p>
          <a:p>
            <a:pPr marL="425450" indent="-514350">
              <a:buFont typeface="+mj-lt"/>
              <a:buAutoNum type="arabicPeriod"/>
            </a:pPr>
            <a:r>
              <a:rPr lang="da-DK" dirty="0" smtClean="0">
                <a:solidFill>
                  <a:schemeClr val="bg1"/>
                </a:solidFill>
              </a:rPr>
              <a:t>Sæt mål for kvalitet og udbytte – læg herefter en plan for slætstrategi</a:t>
            </a:r>
          </a:p>
          <a:p>
            <a:pPr marL="425450" indent="-514350">
              <a:buFont typeface="+mj-lt"/>
              <a:buAutoNum type="arabicPeriod"/>
            </a:pPr>
            <a:r>
              <a:rPr lang="da-DK" dirty="0" smtClean="0">
                <a:solidFill>
                  <a:schemeClr val="bg1"/>
                </a:solidFill>
              </a:rPr>
              <a:t>Pas på! Nye typer af </a:t>
            </a:r>
            <a:r>
              <a:rPr lang="da-DK" dirty="0" err="1" smtClean="0">
                <a:solidFill>
                  <a:schemeClr val="bg1"/>
                </a:solidFill>
              </a:rPr>
              <a:t>såsæt</a:t>
            </a:r>
            <a:r>
              <a:rPr lang="da-DK" dirty="0" smtClean="0">
                <a:solidFill>
                  <a:schemeClr val="bg1"/>
                </a:solidFill>
              </a:rPr>
              <a:t> med en  afstand mellem såskær  på over 12,5 cm </a:t>
            </a:r>
          </a:p>
          <a:p>
            <a:pPr marL="425450" indent="-514350">
              <a:buFont typeface="+mj-lt"/>
              <a:buAutoNum type="arabicPeriod"/>
            </a:pPr>
            <a:r>
              <a:rPr lang="da-DK" dirty="0" smtClean="0">
                <a:solidFill>
                  <a:schemeClr val="bg1"/>
                </a:solidFill>
              </a:rPr>
              <a:t>Udbyttemålinger i alle marker</a:t>
            </a:r>
            <a:endParaRPr lang="da-DK" dirty="0">
              <a:solidFill>
                <a:schemeClr val="bg1"/>
              </a:solidFill>
            </a:endParaRPr>
          </a:p>
        </p:txBody>
      </p:sp>
      <p:sp>
        <p:nvSpPr>
          <p:cNvPr id="3" name="Titel 2"/>
          <p:cNvSpPr>
            <a:spLocks noGrp="1"/>
          </p:cNvSpPr>
          <p:nvPr>
            <p:ph type="title"/>
          </p:nvPr>
        </p:nvSpPr>
        <p:spPr>
          <a:xfrm>
            <a:off x="951681" y="548680"/>
            <a:ext cx="7715250" cy="1153120"/>
          </a:xfrm>
        </p:spPr>
        <p:txBody>
          <a:bodyPr/>
          <a:lstStyle/>
          <a:p>
            <a:r>
              <a:rPr lang="da-DK" dirty="0" smtClean="0"/>
              <a:t>Indsatsområde i græsmarken</a:t>
            </a:r>
            <a:endParaRPr lang="da-DK" dirty="0"/>
          </a:p>
        </p:txBody>
      </p:sp>
    </p:spTree>
    <p:extLst>
      <p:ext uri="{BB962C8B-B14F-4D97-AF65-F5344CB8AC3E}">
        <p14:creationId xmlns:p14="http://schemas.microsoft.com/office/powerpoint/2010/main" val="32811462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683568" y="-2403648"/>
            <a:ext cx="7128792" cy="2088232"/>
          </a:xfrm>
          <a:prstGeom prst="rect">
            <a:avLst/>
          </a:prstGeom>
          <a:solidFill>
            <a:srgbClr val="FFFFFF">
              <a:alpha val="9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2772" name="Titel 3"/>
          <p:cNvSpPr>
            <a:spLocks noGrp="1"/>
          </p:cNvSpPr>
          <p:nvPr>
            <p:ph type="title"/>
          </p:nvPr>
        </p:nvSpPr>
        <p:spPr>
          <a:xfrm>
            <a:off x="251519" y="5085185"/>
            <a:ext cx="8737635" cy="1656183"/>
          </a:xfrm>
        </p:spPr>
        <p:txBody>
          <a:bodyPr/>
          <a:lstStyle/>
          <a:p>
            <a:pPr algn="ctr"/>
            <a:r>
              <a:rPr lang="da-DK"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Tak for opmærksomheden</a:t>
            </a:r>
          </a:p>
        </p:txBody>
      </p:sp>
      <p:sp>
        <p:nvSpPr>
          <p:cNvPr id="2" name="Rektangel 1"/>
          <p:cNvSpPr/>
          <p:nvPr/>
        </p:nvSpPr>
        <p:spPr>
          <a:xfrm>
            <a:off x="467544" y="550421"/>
            <a:ext cx="8340745" cy="646331"/>
          </a:xfrm>
          <a:prstGeom prst="rect">
            <a:avLst/>
          </a:prstGeom>
        </p:spPr>
        <p:txBody>
          <a:bodyPr wrap="none">
            <a:spAutoFit/>
          </a:bodyPr>
          <a:lstStyle/>
          <a:p>
            <a:r>
              <a:rPr lang="da-DK"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a:t>
            </a:r>
            <a:r>
              <a:rPr lang="da-DK"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ønskes en god stor høst af kløvergræs</a:t>
            </a:r>
            <a:endParaRPr lang="da-DK" sz="3600" dirty="0"/>
          </a:p>
        </p:txBody>
      </p:sp>
      <p:pic>
        <p:nvPicPr>
          <p:cNvPr id="7" name="Billede 6" descr="Finsnitter.bmp"/>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395536" y="2060848"/>
            <a:ext cx="8079940" cy="2856670"/>
          </a:xfrm>
          <a:prstGeom prst="rect">
            <a:avLst/>
          </a:prstGeom>
          <a:ln>
            <a:noFill/>
          </a:ln>
          <a:effectLst>
            <a:softEdge rad="112500"/>
          </a:effectLst>
        </p:spPr>
      </p:pic>
    </p:spTree>
    <p:extLst>
      <p:ext uri="{BB962C8B-B14F-4D97-AF65-F5344CB8AC3E}">
        <p14:creationId xmlns:p14="http://schemas.microsoft.com/office/powerpoint/2010/main" val="2152988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ppt_w</p:attrName>
                                        </p:attrNameLst>
                                      </p:cBhvr>
                                      <p:tavLst>
                                        <p:tav tm="0">
                                          <p:val>
                                            <p:fltVal val="0"/>
                                          </p:val>
                                        </p:tav>
                                        <p:tav tm="100000">
                                          <p:val>
                                            <p:strVal val="#ppt_w"/>
                                          </p:val>
                                        </p:tav>
                                      </p:tavLst>
                                    </p:anim>
                                    <p:anim calcmode="lin" valueType="num">
                                      <p:cBhvr>
                                        <p:cTn id="8" dur="2500" fill="hold"/>
                                        <p:tgtEl>
                                          <p:spTgt spid="2"/>
                                        </p:tgtEl>
                                        <p:attrNameLst>
                                          <p:attrName>ppt_h</p:attrName>
                                        </p:attrNameLst>
                                      </p:cBhvr>
                                      <p:tavLst>
                                        <p:tav tm="0">
                                          <p:val>
                                            <p:fltVal val="0"/>
                                          </p:val>
                                        </p:tav>
                                        <p:tav tm="100000">
                                          <p:val>
                                            <p:strVal val="#ppt_h"/>
                                          </p:val>
                                        </p:tav>
                                      </p:tavLst>
                                    </p:anim>
                                    <p:anim calcmode="lin" valueType="num">
                                      <p:cBhvr>
                                        <p:cTn id="9" dur="2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5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p:cTn id="13" dur="2500" fill="hold"/>
                                        <p:tgtEl>
                                          <p:spTgt spid="32772"/>
                                        </p:tgtEl>
                                        <p:attrNameLst>
                                          <p:attrName>ppt_w</p:attrName>
                                        </p:attrNameLst>
                                      </p:cBhvr>
                                      <p:tavLst>
                                        <p:tav tm="0">
                                          <p:val>
                                            <p:fltVal val="0"/>
                                          </p:val>
                                        </p:tav>
                                        <p:tav tm="100000">
                                          <p:val>
                                            <p:strVal val="#ppt_w"/>
                                          </p:val>
                                        </p:tav>
                                      </p:tavLst>
                                    </p:anim>
                                    <p:anim calcmode="lin" valueType="num">
                                      <p:cBhvr>
                                        <p:cTn id="14" dur="2500" fill="hold"/>
                                        <p:tgtEl>
                                          <p:spTgt spid="32772"/>
                                        </p:tgtEl>
                                        <p:attrNameLst>
                                          <p:attrName>ppt_h</p:attrName>
                                        </p:attrNameLst>
                                      </p:cBhvr>
                                      <p:tavLst>
                                        <p:tav tm="0">
                                          <p:val>
                                            <p:fltVal val="0"/>
                                          </p:val>
                                        </p:tav>
                                        <p:tav tm="100000">
                                          <p:val>
                                            <p:strVal val="#ppt_h"/>
                                          </p:val>
                                        </p:tav>
                                      </p:tavLst>
                                    </p:anim>
                                    <p:anim calcmode="lin" valueType="num">
                                      <p:cBhvr>
                                        <p:cTn id="15" dur="25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16" dur="25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611560" y="1769268"/>
            <a:ext cx="8280920" cy="4180012"/>
          </a:xfrm>
        </p:spPr>
        <p:txBody>
          <a:bodyPr/>
          <a:lstStyle/>
          <a:p>
            <a:pPr marL="431800"/>
            <a:r>
              <a:rPr lang="da-DK" dirty="0" smtClean="0"/>
              <a:t>Resultaterne et toårig forsøg på Forsøgscenter Foulum (Søgaard, Oversigten side 367)</a:t>
            </a:r>
          </a:p>
          <a:p>
            <a:r>
              <a:rPr lang="da-DK" dirty="0" smtClean="0"/>
              <a:t>2012 = et godt ”græsår”</a:t>
            </a:r>
          </a:p>
          <a:p>
            <a:r>
              <a:rPr lang="da-DK" dirty="0" smtClean="0"/>
              <a:t>2013 = et dårlig ”græsår”</a:t>
            </a:r>
          </a:p>
          <a:p>
            <a:r>
              <a:rPr lang="da-DK" dirty="0" smtClean="0"/>
              <a:t>Tidlig 1. slæt: </a:t>
            </a:r>
          </a:p>
          <a:p>
            <a:pPr lvl="1"/>
            <a:r>
              <a:rPr lang="da-DK" dirty="0" smtClean="0"/>
              <a:t>Ca. 3.000 kg TS/ha, 6,9 MJ/kg TS og FK </a:t>
            </a:r>
            <a:r>
              <a:rPr lang="da-DK" dirty="0" err="1" smtClean="0"/>
              <a:t>org</a:t>
            </a:r>
            <a:r>
              <a:rPr lang="da-DK" dirty="0" smtClean="0"/>
              <a:t>. stof 82</a:t>
            </a:r>
            <a:endParaRPr lang="da-DK" dirty="0"/>
          </a:p>
          <a:p>
            <a:r>
              <a:rPr lang="da-DK" dirty="0" smtClean="0"/>
              <a:t>Sen 1. slæt:</a:t>
            </a:r>
          </a:p>
          <a:p>
            <a:pPr lvl="1"/>
            <a:r>
              <a:rPr lang="da-DK" dirty="0" smtClean="0"/>
              <a:t>Ca. 5.200 kg TS/ha, 6,0 MJ/kg TS og FK </a:t>
            </a:r>
            <a:r>
              <a:rPr lang="da-DK" dirty="0" err="1" smtClean="0"/>
              <a:t>org</a:t>
            </a:r>
            <a:r>
              <a:rPr lang="da-DK" dirty="0" smtClean="0"/>
              <a:t>. stof 72</a:t>
            </a:r>
            <a:endParaRPr lang="da-DK" dirty="0"/>
          </a:p>
        </p:txBody>
      </p:sp>
      <p:sp>
        <p:nvSpPr>
          <p:cNvPr id="3" name="Titel 2"/>
          <p:cNvSpPr>
            <a:spLocks noGrp="1"/>
          </p:cNvSpPr>
          <p:nvPr>
            <p:ph type="title"/>
          </p:nvPr>
        </p:nvSpPr>
        <p:spPr/>
        <p:txBody>
          <a:bodyPr/>
          <a:lstStyle/>
          <a:p>
            <a:pPr lvl="1"/>
            <a:r>
              <a:rPr lang="da-DK" sz="2800" dirty="0" err="1" smtClean="0"/>
              <a:t>Slætstrategiens</a:t>
            </a:r>
            <a:r>
              <a:rPr lang="da-DK" sz="2800" dirty="0" smtClean="0"/>
              <a:t> virkemidler på </a:t>
            </a:r>
            <a:r>
              <a:rPr lang="da-DK" sz="2800" dirty="0"/>
              <a:t>kvaliteten i </a:t>
            </a:r>
            <a:r>
              <a:rPr lang="da-DK" sz="2800" dirty="0" smtClean="0"/>
              <a:t>kløvergræs</a:t>
            </a:r>
            <a:endParaRPr lang="da-DK" dirty="0"/>
          </a:p>
        </p:txBody>
      </p:sp>
    </p:spTree>
    <p:extLst>
      <p:ext uri="{BB962C8B-B14F-4D97-AF65-F5344CB8AC3E}">
        <p14:creationId xmlns:p14="http://schemas.microsoft.com/office/powerpoint/2010/main" val="3626399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27584" y="626268"/>
            <a:ext cx="7715250" cy="1143000"/>
          </a:xfrm>
        </p:spPr>
        <p:txBody>
          <a:bodyPr/>
          <a:lstStyle/>
          <a:p>
            <a:pPr>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da-DK" sz="2800" dirty="0">
                <a:solidFill>
                  <a:prstClr val="black"/>
                </a:solidFill>
              </a:rPr>
              <a:t>Godt græsår, 2012</a:t>
            </a:r>
          </a:p>
        </p:txBody>
      </p:sp>
      <p:sp>
        <p:nvSpPr>
          <p:cNvPr id="10" name="Rektangel 9"/>
          <p:cNvSpPr/>
          <p:nvPr/>
        </p:nvSpPr>
        <p:spPr>
          <a:xfrm>
            <a:off x="755576" y="1516722"/>
            <a:ext cx="8208911"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000" b="1" dirty="0">
                <a:solidFill>
                  <a:prstClr val="black"/>
                </a:solidFill>
                <a:latin typeface="Arial" panose="020B0604020202020204" pitchFamily="34" charset="0"/>
                <a:cs typeface="Arial" panose="020B0604020202020204" pitchFamily="34" charset="0"/>
              </a:rPr>
              <a:t>Udbytte i </a:t>
            </a:r>
            <a:r>
              <a:rPr lang="en-US" sz="2000" b="1" dirty="0" err="1" smtClean="0">
                <a:solidFill>
                  <a:prstClr val="black"/>
                </a:solidFill>
                <a:latin typeface="Arial" panose="020B0604020202020204" pitchFamily="34" charset="0"/>
                <a:cs typeface="Arial" panose="020B0604020202020204" pitchFamily="34" charset="0"/>
              </a:rPr>
              <a:t>forhold</a:t>
            </a:r>
            <a:r>
              <a:rPr lang="en-US" sz="2000" b="1" dirty="0" smtClean="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til</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blanding</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antal</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slæt</a:t>
            </a:r>
            <a:r>
              <a:rPr lang="en-US" sz="2000" b="1" dirty="0">
                <a:solidFill>
                  <a:prstClr val="black"/>
                </a:solidFill>
                <a:latin typeface="Arial" panose="020B0604020202020204" pitchFamily="34" charset="0"/>
                <a:cs typeface="Arial" panose="020B0604020202020204" pitchFamily="34" charset="0"/>
              </a:rPr>
              <a:t> og </a:t>
            </a:r>
            <a:r>
              <a:rPr lang="en-US" sz="2000" b="1" dirty="0" err="1">
                <a:solidFill>
                  <a:prstClr val="black"/>
                </a:solidFill>
                <a:latin typeface="Arial" panose="020B0604020202020204" pitchFamily="34" charset="0"/>
                <a:cs typeface="Arial" panose="020B0604020202020204" pitchFamily="34" charset="0"/>
              </a:rPr>
              <a:t>tidspunktet</a:t>
            </a:r>
            <a:r>
              <a:rPr lang="en-US" sz="2000" b="1" dirty="0">
                <a:solidFill>
                  <a:prstClr val="black"/>
                </a:solidFill>
                <a:latin typeface="Arial" panose="020B0604020202020204" pitchFamily="34" charset="0"/>
                <a:cs typeface="Arial" panose="020B0604020202020204" pitchFamily="34" charset="0"/>
              </a:rPr>
              <a:t> for 1. </a:t>
            </a:r>
            <a:r>
              <a:rPr lang="en-US" sz="2000" b="1" dirty="0" err="1">
                <a:solidFill>
                  <a:prstClr val="black"/>
                </a:solidFill>
                <a:latin typeface="Arial" panose="020B0604020202020204" pitchFamily="34" charset="0"/>
                <a:cs typeface="Arial" panose="020B0604020202020204" pitchFamily="34" charset="0"/>
              </a:rPr>
              <a:t>slæt</a:t>
            </a:r>
            <a:endParaRPr lang="en-US" sz="2000" b="1" dirty="0">
              <a:solidFill>
                <a:prstClr val="black"/>
              </a:solidFill>
              <a:latin typeface="Arial" panose="020B0604020202020204" pitchFamily="34" charset="0"/>
              <a:cs typeface="Arial" panose="020B0604020202020204" pitchFamily="34" charset="0"/>
            </a:endParaRPr>
          </a:p>
        </p:txBody>
      </p:sp>
      <p:pic>
        <p:nvPicPr>
          <p:cNvPr id="7169" name="Picture 1" descr="S:\5 Overheads\2014\03 Grovfoder\parapl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6085" y="332656"/>
            <a:ext cx="2256085" cy="1849776"/>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a:spLocks noEditPoints="1"/>
          </p:cNvSpPr>
          <p:nvPr/>
        </p:nvSpPr>
        <p:spPr bwMode="auto">
          <a:xfrm>
            <a:off x="3103563" y="1912938"/>
            <a:ext cx="5194300" cy="3225800"/>
          </a:xfrm>
          <a:custGeom>
            <a:avLst/>
            <a:gdLst>
              <a:gd name="T0" fmla="*/ 5 w 3272"/>
              <a:gd name="T1" fmla="*/ 0 h 2032"/>
              <a:gd name="T2" fmla="*/ 5 w 3272"/>
              <a:gd name="T3" fmla="*/ 2032 h 2032"/>
              <a:gd name="T4" fmla="*/ 0 w 3272"/>
              <a:gd name="T5" fmla="*/ 2032 h 2032"/>
              <a:gd name="T6" fmla="*/ 0 w 3272"/>
              <a:gd name="T7" fmla="*/ 0 h 2032"/>
              <a:gd name="T8" fmla="*/ 5 w 3272"/>
              <a:gd name="T9" fmla="*/ 0 h 2032"/>
              <a:gd name="T10" fmla="*/ 550 w 3272"/>
              <a:gd name="T11" fmla="*/ 0 h 2032"/>
              <a:gd name="T12" fmla="*/ 550 w 3272"/>
              <a:gd name="T13" fmla="*/ 2032 h 2032"/>
              <a:gd name="T14" fmla="*/ 544 w 3272"/>
              <a:gd name="T15" fmla="*/ 2032 h 2032"/>
              <a:gd name="T16" fmla="*/ 544 w 3272"/>
              <a:gd name="T17" fmla="*/ 0 h 2032"/>
              <a:gd name="T18" fmla="*/ 550 w 3272"/>
              <a:gd name="T19" fmla="*/ 0 h 2032"/>
              <a:gd name="T20" fmla="*/ 1094 w 3272"/>
              <a:gd name="T21" fmla="*/ 0 h 2032"/>
              <a:gd name="T22" fmla="*/ 1094 w 3272"/>
              <a:gd name="T23" fmla="*/ 2032 h 2032"/>
              <a:gd name="T24" fmla="*/ 1088 w 3272"/>
              <a:gd name="T25" fmla="*/ 2032 h 2032"/>
              <a:gd name="T26" fmla="*/ 1088 w 3272"/>
              <a:gd name="T27" fmla="*/ 0 h 2032"/>
              <a:gd name="T28" fmla="*/ 1094 w 3272"/>
              <a:gd name="T29" fmla="*/ 0 h 2032"/>
              <a:gd name="T30" fmla="*/ 1638 w 3272"/>
              <a:gd name="T31" fmla="*/ 0 h 2032"/>
              <a:gd name="T32" fmla="*/ 1638 w 3272"/>
              <a:gd name="T33" fmla="*/ 2032 h 2032"/>
              <a:gd name="T34" fmla="*/ 1632 w 3272"/>
              <a:gd name="T35" fmla="*/ 2032 h 2032"/>
              <a:gd name="T36" fmla="*/ 1632 w 3272"/>
              <a:gd name="T37" fmla="*/ 0 h 2032"/>
              <a:gd name="T38" fmla="*/ 1638 w 3272"/>
              <a:gd name="T39" fmla="*/ 0 h 2032"/>
              <a:gd name="T40" fmla="*/ 2184 w 3272"/>
              <a:gd name="T41" fmla="*/ 0 h 2032"/>
              <a:gd name="T42" fmla="*/ 2184 w 3272"/>
              <a:gd name="T43" fmla="*/ 2032 h 2032"/>
              <a:gd name="T44" fmla="*/ 2178 w 3272"/>
              <a:gd name="T45" fmla="*/ 2032 h 2032"/>
              <a:gd name="T46" fmla="*/ 2178 w 3272"/>
              <a:gd name="T47" fmla="*/ 0 h 2032"/>
              <a:gd name="T48" fmla="*/ 2184 w 3272"/>
              <a:gd name="T49" fmla="*/ 0 h 2032"/>
              <a:gd name="T50" fmla="*/ 2728 w 3272"/>
              <a:gd name="T51" fmla="*/ 0 h 2032"/>
              <a:gd name="T52" fmla="*/ 2728 w 3272"/>
              <a:gd name="T53" fmla="*/ 2032 h 2032"/>
              <a:gd name="T54" fmla="*/ 2722 w 3272"/>
              <a:gd name="T55" fmla="*/ 2032 h 2032"/>
              <a:gd name="T56" fmla="*/ 2722 w 3272"/>
              <a:gd name="T57" fmla="*/ 0 h 2032"/>
              <a:gd name="T58" fmla="*/ 2728 w 3272"/>
              <a:gd name="T59" fmla="*/ 0 h 2032"/>
              <a:gd name="T60" fmla="*/ 3272 w 3272"/>
              <a:gd name="T61" fmla="*/ 0 h 2032"/>
              <a:gd name="T62" fmla="*/ 3272 w 3272"/>
              <a:gd name="T63" fmla="*/ 2032 h 2032"/>
              <a:gd name="T64" fmla="*/ 3266 w 3272"/>
              <a:gd name="T65" fmla="*/ 2032 h 2032"/>
              <a:gd name="T66" fmla="*/ 3266 w 3272"/>
              <a:gd name="T67" fmla="*/ 0 h 2032"/>
              <a:gd name="T68" fmla="*/ 3272 w 3272"/>
              <a:gd name="T69" fmla="*/ 0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72" h="2032">
                <a:moveTo>
                  <a:pt x="5" y="0"/>
                </a:moveTo>
                <a:lnTo>
                  <a:pt x="5" y="2032"/>
                </a:lnTo>
                <a:lnTo>
                  <a:pt x="0" y="2032"/>
                </a:lnTo>
                <a:lnTo>
                  <a:pt x="0" y="0"/>
                </a:lnTo>
                <a:lnTo>
                  <a:pt x="5" y="0"/>
                </a:lnTo>
                <a:close/>
                <a:moveTo>
                  <a:pt x="550" y="0"/>
                </a:moveTo>
                <a:lnTo>
                  <a:pt x="550" y="2032"/>
                </a:lnTo>
                <a:lnTo>
                  <a:pt x="544" y="2032"/>
                </a:lnTo>
                <a:lnTo>
                  <a:pt x="544" y="0"/>
                </a:lnTo>
                <a:lnTo>
                  <a:pt x="550" y="0"/>
                </a:lnTo>
                <a:close/>
                <a:moveTo>
                  <a:pt x="1094" y="0"/>
                </a:moveTo>
                <a:lnTo>
                  <a:pt x="1094" y="2032"/>
                </a:lnTo>
                <a:lnTo>
                  <a:pt x="1088" y="2032"/>
                </a:lnTo>
                <a:lnTo>
                  <a:pt x="1088" y="0"/>
                </a:lnTo>
                <a:lnTo>
                  <a:pt x="1094" y="0"/>
                </a:lnTo>
                <a:close/>
                <a:moveTo>
                  <a:pt x="1638" y="0"/>
                </a:moveTo>
                <a:lnTo>
                  <a:pt x="1638" y="2032"/>
                </a:lnTo>
                <a:lnTo>
                  <a:pt x="1632" y="2032"/>
                </a:lnTo>
                <a:lnTo>
                  <a:pt x="1632" y="0"/>
                </a:lnTo>
                <a:lnTo>
                  <a:pt x="1638" y="0"/>
                </a:lnTo>
                <a:close/>
                <a:moveTo>
                  <a:pt x="2184" y="0"/>
                </a:moveTo>
                <a:lnTo>
                  <a:pt x="2184" y="2032"/>
                </a:lnTo>
                <a:lnTo>
                  <a:pt x="2178" y="2032"/>
                </a:lnTo>
                <a:lnTo>
                  <a:pt x="2178" y="0"/>
                </a:lnTo>
                <a:lnTo>
                  <a:pt x="2184" y="0"/>
                </a:lnTo>
                <a:close/>
                <a:moveTo>
                  <a:pt x="2728" y="0"/>
                </a:moveTo>
                <a:lnTo>
                  <a:pt x="2728" y="2032"/>
                </a:lnTo>
                <a:lnTo>
                  <a:pt x="2722" y="2032"/>
                </a:lnTo>
                <a:lnTo>
                  <a:pt x="2722" y="0"/>
                </a:lnTo>
                <a:lnTo>
                  <a:pt x="2728" y="0"/>
                </a:lnTo>
                <a:close/>
                <a:moveTo>
                  <a:pt x="3272" y="0"/>
                </a:moveTo>
                <a:lnTo>
                  <a:pt x="3272" y="2032"/>
                </a:lnTo>
                <a:lnTo>
                  <a:pt x="3266" y="2032"/>
                </a:lnTo>
                <a:lnTo>
                  <a:pt x="3266" y="0"/>
                </a:lnTo>
                <a:lnTo>
                  <a:pt x="3272"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8" name="Rectangle 7"/>
          <p:cNvSpPr>
            <a:spLocks noChangeArrowheads="1"/>
          </p:cNvSpPr>
          <p:nvPr/>
        </p:nvSpPr>
        <p:spPr bwMode="auto">
          <a:xfrm>
            <a:off x="2241550" y="4869160"/>
            <a:ext cx="4929188" cy="200025"/>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Rectangle 9"/>
          <p:cNvSpPr>
            <a:spLocks noChangeArrowheads="1"/>
          </p:cNvSpPr>
          <p:nvPr/>
        </p:nvSpPr>
        <p:spPr bwMode="auto">
          <a:xfrm>
            <a:off x="2241550" y="4019476"/>
            <a:ext cx="4289425" cy="201612"/>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Rectangle 11"/>
          <p:cNvSpPr>
            <a:spLocks noChangeArrowheads="1"/>
          </p:cNvSpPr>
          <p:nvPr/>
        </p:nvSpPr>
        <p:spPr bwMode="auto">
          <a:xfrm>
            <a:off x="2241550" y="3212976"/>
            <a:ext cx="5334000" cy="203200"/>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Rectangle 13"/>
          <p:cNvSpPr>
            <a:spLocks noChangeArrowheads="1"/>
          </p:cNvSpPr>
          <p:nvPr/>
        </p:nvSpPr>
        <p:spPr bwMode="auto">
          <a:xfrm>
            <a:off x="2241550" y="2420888"/>
            <a:ext cx="4824413" cy="201612"/>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Rectangle 15"/>
          <p:cNvSpPr>
            <a:spLocks noChangeArrowheads="1"/>
          </p:cNvSpPr>
          <p:nvPr/>
        </p:nvSpPr>
        <p:spPr bwMode="auto">
          <a:xfrm>
            <a:off x="2241550" y="4453111"/>
            <a:ext cx="4486275" cy="200025"/>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Rectangle 17"/>
          <p:cNvSpPr>
            <a:spLocks noChangeArrowheads="1"/>
          </p:cNvSpPr>
          <p:nvPr/>
        </p:nvSpPr>
        <p:spPr bwMode="auto">
          <a:xfrm>
            <a:off x="2241550" y="3645024"/>
            <a:ext cx="5343525" cy="200025"/>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Rectangle 19"/>
          <p:cNvSpPr>
            <a:spLocks noChangeArrowheads="1"/>
          </p:cNvSpPr>
          <p:nvPr/>
        </p:nvSpPr>
        <p:spPr bwMode="auto">
          <a:xfrm>
            <a:off x="2241550" y="2868935"/>
            <a:ext cx="4894263" cy="200025"/>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Rectangle 21"/>
          <p:cNvSpPr>
            <a:spLocks noChangeArrowheads="1"/>
          </p:cNvSpPr>
          <p:nvPr/>
        </p:nvSpPr>
        <p:spPr bwMode="auto">
          <a:xfrm>
            <a:off x="2241550" y="1988840"/>
            <a:ext cx="5514975" cy="201612"/>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Rectangle 23"/>
          <p:cNvSpPr>
            <a:spLocks noChangeArrowheads="1"/>
          </p:cNvSpPr>
          <p:nvPr/>
        </p:nvSpPr>
        <p:spPr bwMode="auto">
          <a:xfrm>
            <a:off x="2241550" y="5135563"/>
            <a:ext cx="6051550" cy="7937"/>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7" name="Freeform 24"/>
          <p:cNvSpPr>
            <a:spLocks noEditPoints="1"/>
          </p:cNvSpPr>
          <p:nvPr/>
        </p:nvSpPr>
        <p:spPr bwMode="auto">
          <a:xfrm>
            <a:off x="2236788" y="5138738"/>
            <a:ext cx="6061075" cy="77787"/>
          </a:xfrm>
          <a:custGeom>
            <a:avLst/>
            <a:gdLst>
              <a:gd name="T0" fmla="*/ 6 w 3818"/>
              <a:gd name="T1" fmla="*/ 0 h 49"/>
              <a:gd name="T2" fmla="*/ 6 w 3818"/>
              <a:gd name="T3" fmla="*/ 49 h 49"/>
              <a:gd name="T4" fmla="*/ 0 w 3818"/>
              <a:gd name="T5" fmla="*/ 49 h 49"/>
              <a:gd name="T6" fmla="*/ 0 w 3818"/>
              <a:gd name="T7" fmla="*/ 0 h 49"/>
              <a:gd name="T8" fmla="*/ 6 w 3818"/>
              <a:gd name="T9" fmla="*/ 0 h 49"/>
              <a:gd name="T10" fmla="*/ 551 w 3818"/>
              <a:gd name="T11" fmla="*/ 0 h 49"/>
              <a:gd name="T12" fmla="*/ 551 w 3818"/>
              <a:gd name="T13" fmla="*/ 49 h 49"/>
              <a:gd name="T14" fmla="*/ 546 w 3818"/>
              <a:gd name="T15" fmla="*/ 49 h 49"/>
              <a:gd name="T16" fmla="*/ 546 w 3818"/>
              <a:gd name="T17" fmla="*/ 0 h 49"/>
              <a:gd name="T18" fmla="*/ 551 w 3818"/>
              <a:gd name="T19" fmla="*/ 0 h 49"/>
              <a:gd name="T20" fmla="*/ 1096 w 3818"/>
              <a:gd name="T21" fmla="*/ 0 h 49"/>
              <a:gd name="T22" fmla="*/ 1096 w 3818"/>
              <a:gd name="T23" fmla="*/ 49 h 49"/>
              <a:gd name="T24" fmla="*/ 1090 w 3818"/>
              <a:gd name="T25" fmla="*/ 49 h 49"/>
              <a:gd name="T26" fmla="*/ 1090 w 3818"/>
              <a:gd name="T27" fmla="*/ 0 h 49"/>
              <a:gd name="T28" fmla="*/ 1096 w 3818"/>
              <a:gd name="T29" fmla="*/ 0 h 49"/>
              <a:gd name="T30" fmla="*/ 1640 w 3818"/>
              <a:gd name="T31" fmla="*/ 0 h 49"/>
              <a:gd name="T32" fmla="*/ 1640 w 3818"/>
              <a:gd name="T33" fmla="*/ 49 h 49"/>
              <a:gd name="T34" fmla="*/ 1634 w 3818"/>
              <a:gd name="T35" fmla="*/ 49 h 49"/>
              <a:gd name="T36" fmla="*/ 1634 w 3818"/>
              <a:gd name="T37" fmla="*/ 0 h 49"/>
              <a:gd name="T38" fmla="*/ 1640 w 3818"/>
              <a:gd name="T39" fmla="*/ 0 h 49"/>
              <a:gd name="T40" fmla="*/ 2184 w 3818"/>
              <a:gd name="T41" fmla="*/ 0 h 49"/>
              <a:gd name="T42" fmla="*/ 2184 w 3818"/>
              <a:gd name="T43" fmla="*/ 49 h 49"/>
              <a:gd name="T44" fmla="*/ 2178 w 3818"/>
              <a:gd name="T45" fmla="*/ 49 h 49"/>
              <a:gd name="T46" fmla="*/ 2178 w 3818"/>
              <a:gd name="T47" fmla="*/ 0 h 49"/>
              <a:gd name="T48" fmla="*/ 2184 w 3818"/>
              <a:gd name="T49" fmla="*/ 0 h 49"/>
              <a:gd name="T50" fmla="*/ 2730 w 3818"/>
              <a:gd name="T51" fmla="*/ 0 h 49"/>
              <a:gd name="T52" fmla="*/ 2730 w 3818"/>
              <a:gd name="T53" fmla="*/ 49 h 49"/>
              <a:gd name="T54" fmla="*/ 2724 w 3818"/>
              <a:gd name="T55" fmla="*/ 49 h 49"/>
              <a:gd name="T56" fmla="*/ 2724 w 3818"/>
              <a:gd name="T57" fmla="*/ 0 h 49"/>
              <a:gd name="T58" fmla="*/ 2730 w 3818"/>
              <a:gd name="T59" fmla="*/ 0 h 49"/>
              <a:gd name="T60" fmla="*/ 3274 w 3818"/>
              <a:gd name="T61" fmla="*/ 0 h 49"/>
              <a:gd name="T62" fmla="*/ 3274 w 3818"/>
              <a:gd name="T63" fmla="*/ 49 h 49"/>
              <a:gd name="T64" fmla="*/ 3268 w 3818"/>
              <a:gd name="T65" fmla="*/ 49 h 49"/>
              <a:gd name="T66" fmla="*/ 3268 w 3818"/>
              <a:gd name="T67" fmla="*/ 0 h 49"/>
              <a:gd name="T68" fmla="*/ 3274 w 3818"/>
              <a:gd name="T69" fmla="*/ 0 h 49"/>
              <a:gd name="T70" fmla="*/ 3818 w 3818"/>
              <a:gd name="T71" fmla="*/ 0 h 49"/>
              <a:gd name="T72" fmla="*/ 3818 w 3818"/>
              <a:gd name="T73" fmla="*/ 49 h 49"/>
              <a:gd name="T74" fmla="*/ 3812 w 3818"/>
              <a:gd name="T75" fmla="*/ 49 h 49"/>
              <a:gd name="T76" fmla="*/ 3812 w 3818"/>
              <a:gd name="T77" fmla="*/ 0 h 49"/>
              <a:gd name="T78" fmla="*/ 3818 w 3818"/>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18" h="49">
                <a:moveTo>
                  <a:pt x="6" y="0"/>
                </a:moveTo>
                <a:lnTo>
                  <a:pt x="6" y="49"/>
                </a:lnTo>
                <a:lnTo>
                  <a:pt x="0" y="49"/>
                </a:lnTo>
                <a:lnTo>
                  <a:pt x="0" y="0"/>
                </a:lnTo>
                <a:lnTo>
                  <a:pt x="6" y="0"/>
                </a:lnTo>
                <a:close/>
                <a:moveTo>
                  <a:pt x="551" y="0"/>
                </a:moveTo>
                <a:lnTo>
                  <a:pt x="551" y="49"/>
                </a:lnTo>
                <a:lnTo>
                  <a:pt x="546" y="49"/>
                </a:lnTo>
                <a:lnTo>
                  <a:pt x="546" y="0"/>
                </a:lnTo>
                <a:lnTo>
                  <a:pt x="551" y="0"/>
                </a:lnTo>
                <a:close/>
                <a:moveTo>
                  <a:pt x="1096" y="0"/>
                </a:moveTo>
                <a:lnTo>
                  <a:pt x="1096" y="49"/>
                </a:lnTo>
                <a:lnTo>
                  <a:pt x="1090" y="49"/>
                </a:lnTo>
                <a:lnTo>
                  <a:pt x="1090" y="0"/>
                </a:lnTo>
                <a:lnTo>
                  <a:pt x="1096" y="0"/>
                </a:lnTo>
                <a:close/>
                <a:moveTo>
                  <a:pt x="1640" y="0"/>
                </a:moveTo>
                <a:lnTo>
                  <a:pt x="1640" y="49"/>
                </a:lnTo>
                <a:lnTo>
                  <a:pt x="1634" y="49"/>
                </a:lnTo>
                <a:lnTo>
                  <a:pt x="1634" y="0"/>
                </a:lnTo>
                <a:lnTo>
                  <a:pt x="1640" y="0"/>
                </a:lnTo>
                <a:close/>
                <a:moveTo>
                  <a:pt x="2184" y="0"/>
                </a:moveTo>
                <a:lnTo>
                  <a:pt x="2184" y="49"/>
                </a:lnTo>
                <a:lnTo>
                  <a:pt x="2178" y="49"/>
                </a:lnTo>
                <a:lnTo>
                  <a:pt x="2178" y="0"/>
                </a:lnTo>
                <a:lnTo>
                  <a:pt x="2184" y="0"/>
                </a:lnTo>
                <a:close/>
                <a:moveTo>
                  <a:pt x="2730" y="0"/>
                </a:moveTo>
                <a:lnTo>
                  <a:pt x="2730" y="49"/>
                </a:lnTo>
                <a:lnTo>
                  <a:pt x="2724" y="49"/>
                </a:lnTo>
                <a:lnTo>
                  <a:pt x="2724" y="0"/>
                </a:lnTo>
                <a:lnTo>
                  <a:pt x="2730" y="0"/>
                </a:lnTo>
                <a:close/>
                <a:moveTo>
                  <a:pt x="3274" y="0"/>
                </a:moveTo>
                <a:lnTo>
                  <a:pt x="3274" y="49"/>
                </a:lnTo>
                <a:lnTo>
                  <a:pt x="3268" y="49"/>
                </a:lnTo>
                <a:lnTo>
                  <a:pt x="3268" y="0"/>
                </a:lnTo>
                <a:lnTo>
                  <a:pt x="3274" y="0"/>
                </a:lnTo>
                <a:close/>
                <a:moveTo>
                  <a:pt x="3818" y="0"/>
                </a:moveTo>
                <a:lnTo>
                  <a:pt x="3818" y="49"/>
                </a:lnTo>
                <a:lnTo>
                  <a:pt x="3812" y="49"/>
                </a:lnTo>
                <a:lnTo>
                  <a:pt x="3812" y="0"/>
                </a:lnTo>
                <a:lnTo>
                  <a:pt x="3818"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8" name="Rectangle 25"/>
          <p:cNvSpPr>
            <a:spLocks noChangeArrowheads="1"/>
          </p:cNvSpPr>
          <p:nvPr/>
        </p:nvSpPr>
        <p:spPr bwMode="auto">
          <a:xfrm>
            <a:off x="2236788" y="1912938"/>
            <a:ext cx="9525" cy="3225800"/>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9" name="Freeform 26"/>
          <p:cNvSpPr>
            <a:spLocks noEditPoints="1"/>
          </p:cNvSpPr>
          <p:nvPr/>
        </p:nvSpPr>
        <p:spPr bwMode="auto">
          <a:xfrm>
            <a:off x="1406525" y="1908175"/>
            <a:ext cx="835025" cy="3235325"/>
          </a:xfrm>
          <a:custGeom>
            <a:avLst/>
            <a:gdLst>
              <a:gd name="T0" fmla="*/ 526 w 526"/>
              <a:gd name="T1" fmla="*/ 2033 h 2038"/>
              <a:gd name="T2" fmla="*/ 478 w 526"/>
              <a:gd name="T3" fmla="*/ 2038 h 2038"/>
              <a:gd name="T4" fmla="*/ 0 w 526"/>
              <a:gd name="T5" fmla="*/ 2033 h 2038"/>
              <a:gd name="T6" fmla="*/ 526 w 526"/>
              <a:gd name="T7" fmla="*/ 2038 h 2038"/>
              <a:gd name="T8" fmla="*/ 0 w 526"/>
              <a:gd name="T9" fmla="*/ 2033 h 2038"/>
              <a:gd name="T10" fmla="*/ 526 w 526"/>
              <a:gd name="T11" fmla="*/ 1779 h 2038"/>
              <a:gd name="T12" fmla="*/ 478 w 526"/>
              <a:gd name="T13" fmla="*/ 1785 h 2038"/>
              <a:gd name="T14" fmla="*/ 0 w 526"/>
              <a:gd name="T15" fmla="*/ 1779 h 2038"/>
              <a:gd name="T16" fmla="*/ 526 w 526"/>
              <a:gd name="T17" fmla="*/ 1785 h 2038"/>
              <a:gd name="T18" fmla="*/ 0 w 526"/>
              <a:gd name="T19" fmla="*/ 1779 h 2038"/>
              <a:gd name="T20" fmla="*/ 526 w 526"/>
              <a:gd name="T21" fmla="*/ 1525 h 2038"/>
              <a:gd name="T22" fmla="*/ 478 w 526"/>
              <a:gd name="T23" fmla="*/ 1530 h 2038"/>
              <a:gd name="T24" fmla="*/ 0 w 526"/>
              <a:gd name="T25" fmla="*/ 1525 h 2038"/>
              <a:gd name="T26" fmla="*/ 526 w 526"/>
              <a:gd name="T27" fmla="*/ 1530 h 2038"/>
              <a:gd name="T28" fmla="*/ 0 w 526"/>
              <a:gd name="T29" fmla="*/ 1525 h 2038"/>
              <a:gd name="T30" fmla="*/ 526 w 526"/>
              <a:gd name="T31" fmla="*/ 1270 h 2038"/>
              <a:gd name="T32" fmla="*/ 478 w 526"/>
              <a:gd name="T33" fmla="*/ 1276 h 2038"/>
              <a:gd name="T34" fmla="*/ 0 w 526"/>
              <a:gd name="T35" fmla="*/ 1270 h 2038"/>
              <a:gd name="T36" fmla="*/ 526 w 526"/>
              <a:gd name="T37" fmla="*/ 1276 h 2038"/>
              <a:gd name="T38" fmla="*/ 0 w 526"/>
              <a:gd name="T39" fmla="*/ 1270 h 2038"/>
              <a:gd name="T40" fmla="*/ 526 w 526"/>
              <a:gd name="T41" fmla="*/ 1017 h 2038"/>
              <a:gd name="T42" fmla="*/ 478 w 526"/>
              <a:gd name="T43" fmla="*/ 1022 h 2038"/>
              <a:gd name="T44" fmla="*/ 0 w 526"/>
              <a:gd name="T45" fmla="*/ 1017 h 2038"/>
              <a:gd name="T46" fmla="*/ 526 w 526"/>
              <a:gd name="T47" fmla="*/ 1022 h 2038"/>
              <a:gd name="T48" fmla="*/ 0 w 526"/>
              <a:gd name="T49" fmla="*/ 1017 h 2038"/>
              <a:gd name="T50" fmla="*/ 526 w 526"/>
              <a:gd name="T51" fmla="*/ 762 h 2038"/>
              <a:gd name="T52" fmla="*/ 478 w 526"/>
              <a:gd name="T53" fmla="*/ 768 h 2038"/>
              <a:gd name="T54" fmla="*/ 0 w 526"/>
              <a:gd name="T55" fmla="*/ 762 h 2038"/>
              <a:gd name="T56" fmla="*/ 526 w 526"/>
              <a:gd name="T57" fmla="*/ 768 h 2038"/>
              <a:gd name="T58" fmla="*/ 0 w 526"/>
              <a:gd name="T59" fmla="*/ 762 h 2038"/>
              <a:gd name="T60" fmla="*/ 526 w 526"/>
              <a:gd name="T61" fmla="*/ 508 h 2038"/>
              <a:gd name="T62" fmla="*/ 478 w 526"/>
              <a:gd name="T63" fmla="*/ 514 h 2038"/>
              <a:gd name="T64" fmla="*/ 0 w 526"/>
              <a:gd name="T65" fmla="*/ 508 h 2038"/>
              <a:gd name="T66" fmla="*/ 526 w 526"/>
              <a:gd name="T67" fmla="*/ 514 h 2038"/>
              <a:gd name="T68" fmla="*/ 0 w 526"/>
              <a:gd name="T69" fmla="*/ 508 h 2038"/>
              <a:gd name="T70" fmla="*/ 526 w 526"/>
              <a:gd name="T71" fmla="*/ 253 h 2038"/>
              <a:gd name="T72" fmla="*/ 478 w 526"/>
              <a:gd name="T73" fmla="*/ 259 h 2038"/>
              <a:gd name="T74" fmla="*/ 0 w 526"/>
              <a:gd name="T75" fmla="*/ 253 h 2038"/>
              <a:gd name="T76" fmla="*/ 526 w 526"/>
              <a:gd name="T77" fmla="*/ 259 h 2038"/>
              <a:gd name="T78" fmla="*/ 0 w 526"/>
              <a:gd name="T79" fmla="*/ 253 h 2038"/>
              <a:gd name="T80" fmla="*/ 526 w 526"/>
              <a:gd name="T81" fmla="*/ 0 h 2038"/>
              <a:gd name="T82" fmla="*/ 478 w 526"/>
              <a:gd name="T83" fmla="*/ 6 h 2038"/>
              <a:gd name="T84" fmla="*/ 0 w 526"/>
              <a:gd name="T85" fmla="*/ 0 h 2038"/>
              <a:gd name="T86" fmla="*/ 526 w 526"/>
              <a:gd name="T87" fmla="*/ 6 h 2038"/>
              <a:gd name="T88" fmla="*/ 0 w 526"/>
              <a:gd name="T89"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2038">
                <a:moveTo>
                  <a:pt x="478" y="2033"/>
                </a:moveTo>
                <a:lnTo>
                  <a:pt x="526" y="2033"/>
                </a:lnTo>
                <a:lnTo>
                  <a:pt x="526" y="2038"/>
                </a:lnTo>
                <a:lnTo>
                  <a:pt x="478" y="2038"/>
                </a:lnTo>
                <a:lnTo>
                  <a:pt x="478" y="2033"/>
                </a:lnTo>
                <a:close/>
                <a:moveTo>
                  <a:pt x="0" y="2033"/>
                </a:moveTo>
                <a:lnTo>
                  <a:pt x="526" y="2033"/>
                </a:lnTo>
                <a:lnTo>
                  <a:pt x="526" y="2038"/>
                </a:lnTo>
                <a:lnTo>
                  <a:pt x="0" y="2038"/>
                </a:lnTo>
                <a:lnTo>
                  <a:pt x="0" y="2033"/>
                </a:lnTo>
                <a:close/>
                <a:moveTo>
                  <a:pt x="478" y="1779"/>
                </a:moveTo>
                <a:lnTo>
                  <a:pt x="526" y="1779"/>
                </a:lnTo>
                <a:lnTo>
                  <a:pt x="526" y="1785"/>
                </a:lnTo>
                <a:lnTo>
                  <a:pt x="478" y="1785"/>
                </a:lnTo>
                <a:lnTo>
                  <a:pt x="478" y="1779"/>
                </a:lnTo>
                <a:close/>
                <a:moveTo>
                  <a:pt x="0" y="1779"/>
                </a:moveTo>
                <a:lnTo>
                  <a:pt x="526" y="1779"/>
                </a:lnTo>
                <a:lnTo>
                  <a:pt x="526" y="1785"/>
                </a:lnTo>
                <a:lnTo>
                  <a:pt x="0" y="1785"/>
                </a:lnTo>
                <a:lnTo>
                  <a:pt x="0" y="1779"/>
                </a:lnTo>
                <a:close/>
                <a:moveTo>
                  <a:pt x="478" y="1525"/>
                </a:moveTo>
                <a:lnTo>
                  <a:pt x="526" y="1525"/>
                </a:lnTo>
                <a:lnTo>
                  <a:pt x="526" y="1530"/>
                </a:lnTo>
                <a:lnTo>
                  <a:pt x="478" y="1530"/>
                </a:lnTo>
                <a:lnTo>
                  <a:pt x="478" y="1525"/>
                </a:lnTo>
                <a:close/>
                <a:moveTo>
                  <a:pt x="0" y="1525"/>
                </a:moveTo>
                <a:lnTo>
                  <a:pt x="526" y="1525"/>
                </a:lnTo>
                <a:lnTo>
                  <a:pt x="526" y="1530"/>
                </a:lnTo>
                <a:lnTo>
                  <a:pt x="0" y="1530"/>
                </a:lnTo>
                <a:lnTo>
                  <a:pt x="0" y="1525"/>
                </a:lnTo>
                <a:close/>
                <a:moveTo>
                  <a:pt x="478" y="1270"/>
                </a:moveTo>
                <a:lnTo>
                  <a:pt x="526" y="1270"/>
                </a:lnTo>
                <a:lnTo>
                  <a:pt x="526" y="1276"/>
                </a:lnTo>
                <a:lnTo>
                  <a:pt x="478" y="1276"/>
                </a:lnTo>
                <a:lnTo>
                  <a:pt x="478" y="1270"/>
                </a:lnTo>
                <a:close/>
                <a:moveTo>
                  <a:pt x="0" y="1270"/>
                </a:moveTo>
                <a:lnTo>
                  <a:pt x="526" y="1270"/>
                </a:lnTo>
                <a:lnTo>
                  <a:pt x="526" y="1276"/>
                </a:lnTo>
                <a:lnTo>
                  <a:pt x="0" y="1276"/>
                </a:lnTo>
                <a:lnTo>
                  <a:pt x="0" y="1270"/>
                </a:lnTo>
                <a:close/>
                <a:moveTo>
                  <a:pt x="478" y="1017"/>
                </a:moveTo>
                <a:lnTo>
                  <a:pt x="526" y="1017"/>
                </a:lnTo>
                <a:lnTo>
                  <a:pt x="526" y="1022"/>
                </a:lnTo>
                <a:lnTo>
                  <a:pt x="478" y="1022"/>
                </a:lnTo>
                <a:lnTo>
                  <a:pt x="478" y="1017"/>
                </a:lnTo>
                <a:close/>
                <a:moveTo>
                  <a:pt x="0" y="1017"/>
                </a:moveTo>
                <a:lnTo>
                  <a:pt x="526" y="1017"/>
                </a:lnTo>
                <a:lnTo>
                  <a:pt x="526" y="1022"/>
                </a:lnTo>
                <a:lnTo>
                  <a:pt x="0" y="1022"/>
                </a:lnTo>
                <a:lnTo>
                  <a:pt x="0" y="1017"/>
                </a:lnTo>
                <a:close/>
                <a:moveTo>
                  <a:pt x="478" y="762"/>
                </a:moveTo>
                <a:lnTo>
                  <a:pt x="526" y="762"/>
                </a:lnTo>
                <a:lnTo>
                  <a:pt x="526" y="768"/>
                </a:lnTo>
                <a:lnTo>
                  <a:pt x="478" y="768"/>
                </a:lnTo>
                <a:lnTo>
                  <a:pt x="478" y="762"/>
                </a:lnTo>
                <a:close/>
                <a:moveTo>
                  <a:pt x="0" y="762"/>
                </a:moveTo>
                <a:lnTo>
                  <a:pt x="526" y="762"/>
                </a:lnTo>
                <a:lnTo>
                  <a:pt x="526" y="768"/>
                </a:lnTo>
                <a:lnTo>
                  <a:pt x="0" y="768"/>
                </a:lnTo>
                <a:lnTo>
                  <a:pt x="0" y="762"/>
                </a:lnTo>
                <a:close/>
                <a:moveTo>
                  <a:pt x="478" y="508"/>
                </a:moveTo>
                <a:lnTo>
                  <a:pt x="526" y="508"/>
                </a:lnTo>
                <a:lnTo>
                  <a:pt x="526" y="514"/>
                </a:lnTo>
                <a:lnTo>
                  <a:pt x="478" y="514"/>
                </a:lnTo>
                <a:lnTo>
                  <a:pt x="478" y="508"/>
                </a:lnTo>
                <a:close/>
                <a:moveTo>
                  <a:pt x="0" y="508"/>
                </a:moveTo>
                <a:lnTo>
                  <a:pt x="526" y="508"/>
                </a:lnTo>
                <a:lnTo>
                  <a:pt x="526" y="514"/>
                </a:lnTo>
                <a:lnTo>
                  <a:pt x="0" y="514"/>
                </a:lnTo>
                <a:lnTo>
                  <a:pt x="0" y="508"/>
                </a:lnTo>
                <a:close/>
                <a:moveTo>
                  <a:pt x="478" y="253"/>
                </a:moveTo>
                <a:lnTo>
                  <a:pt x="526" y="253"/>
                </a:lnTo>
                <a:lnTo>
                  <a:pt x="526" y="259"/>
                </a:lnTo>
                <a:lnTo>
                  <a:pt x="478" y="259"/>
                </a:lnTo>
                <a:lnTo>
                  <a:pt x="478" y="253"/>
                </a:lnTo>
                <a:close/>
                <a:moveTo>
                  <a:pt x="0" y="253"/>
                </a:moveTo>
                <a:lnTo>
                  <a:pt x="526" y="253"/>
                </a:lnTo>
                <a:lnTo>
                  <a:pt x="526" y="259"/>
                </a:lnTo>
                <a:lnTo>
                  <a:pt x="0" y="259"/>
                </a:lnTo>
                <a:lnTo>
                  <a:pt x="0" y="253"/>
                </a:lnTo>
                <a:close/>
                <a:moveTo>
                  <a:pt x="478" y="0"/>
                </a:moveTo>
                <a:lnTo>
                  <a:pt x="526" y="0"/>
                </a:lnTo>
                <a:lnTo>
                  <a:pt x="526" y="6"/>
                </a:lnTo>
                <a:lnTo>
                  <a:pt x="478" y="6"/>
                </a:lnTo>
                <a:lnTo>
                  <a:pt x="478" y="0"/>
                </a:lnTo>
                <a:close/>
                <a:moveTo>
                  <a:pt x="0" y="0"/>
                </a:moveTo>
                <a:lnTo>
                  <a:pt x="526" y="0"/>
                </a:lnTo>
                <a:lnTo>
                  <a:pt x="526"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30" name="Freeform 27"/>
          <p:cNvSpPr>
            <a:spLocks noEditPoints="1"/>
          </p:cNvSpPr>
          <p:nvPr/>
        </p:nvSpPr>
        <p:spPr bwMode="auto">
          <a:xfrm>
            <a:off x="895350" y="1908175"/>
            <a:ext cx="511175" cy="3235325"/>
          </a:xfrm>
          <a:custGeom>
            <a:avLst/>
            <a:gdLst>
              <a:gd name="T0" fmla="*/ 0 w 322"/>
              <a:gd name="T1" fmla="*/ 2033 h 2038"/>
              <a:gd name="T2" fmla="*/ 322 w 322"/>
              <a:gd name="T3" fmla="*/ 2033 h 2038"/>
              <a:gd name="T4" fmla="*/ 322 w 322"/>
              <a:gd name="T5" fmla="*/ 2038 h 2038"/>
              <a:gd name="T6" fmla="*/ 0 w 322"/>
              <a:gd name="T7" fmla="*/ 2038 h 2038"/>
              <a:gd name="T8" fmla="*/ 0 w 322"/>
              <a:gd name="T9" fmla="*/ 2033 h 2038"/>
              <a:gd name="T10" fmla="*/ 0 w 322"/>
              <a:gd name="T11" fmla="*/ 1525 h 2038"/>
              <a:gd name="T12" fmla="*/ 322 w 322"/>
              <a:gd name="T13" fmla="*/ 1525 h 2038"/>
              <a:gd name="T14" fmla="*/ 322 w 322"/>
              <a:gd name="T15" fmla="*/ 1530 h 2038"/>
              <a:gd name="T16" fmla="*/ 0 w 322"/>
              <a:gd name="T17" fmla="*/ 1530 h 2038"/>
              <a:gd name="T18" fmla="*/ 0 w 322"/>
              <a:gd name="T19" fmla="*/ 1525 h 2038"/>
              <a:gd name="T20" fmla="*/ 0 w 322"/>
              <a:gd name="T21" fmla="*/ 1017 h 2038"/>
              <a:gd name="T22" fmla="*/ 322 w 322"/>
              <a:gd name="T23" fmla="*/ 1017 h 2038"/>
              <a:gd name="T24" fmla="*/ 322 w 322"/>
              <a:gd name="T25" fmla="*/ 1022 h 2038"/>
              <a:gd name="T26" fmla="*/ 0 w 322"/>
              <a:gd name="T27" fmla="*/ 1022 h 2038"/>
              <a:gd name="T28" fmla="*/ 0 w 322"/>
              <a:gd name="T29" fmla="*/ 1017 h 2038"/>
              <a:gd name="T30" fmla="*/ 0 w 322"/>
              <a:gd name="T31" fmla="*/ 508 h 2038"/>
              <a:gd name="T32" fmla="*/ 322 w 322"/>
              <a:gd name="T33" fmla="*/ 508 h 2038"/>
              <a:gd name="T34" fmla="*/ 322 w 322"/>
              <a:gd name="T35" fmla="*/ 514 h 2038"/>
              <a:gd name="T36" fmla="*/ 0 w 322"/>
              <a:gd name="T37" fmla="*/ 514 h 2038"/>
              <a:gd name="T38" fmla="*/ 0 w 322"/>
              <a:gd name="T39" fmla="*/ 508 h 2038"/>
              <a:gd name="T40" fmla="*/ 0 w 322"/>
              <a:gd name="T41" fmla="*/ 0 h 2038"/>
              <a:gd name="T42" fmla="*/ 322 w 322"/>
              <a:gd name="T43" fmla="*/ 0 h 2038"/>
              <a:gd name="T44" fmla="*/ 322 w 322"/>
              <a:gd name="T45" fmla="*/ 6 h 2038"/>
              <a:gd name="T46" fmla="*/ 0 w 322"/>
              <a:gd name="T47" fmla="*/ 6 h 2038"/>
              <a:gd name="T48" fmla="*/ 0 w 322"/>
              <a:gd name="T49"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2038">
                <a:moveTo>
                  <a:pt x="0" y="2033"/>
                </a:moveTo>
                <a:lnTo>
                  <a:pt x="322" y="2033"/>
                </a:lnTo>
                <a:lnTo>
                  <a:pt x="322" y="2038"/>
                </a:lnTo>
                <a:lnTo>
                  <a:pt x="0" y="2038"/>
                </a:lnTo>
                <a:lnTo>
                  <a:pt x="0" y="2033"/>
                </a:lnTo>
                <a:close/>
                <a:moveTo>
                  <a:pt x="0" y="1525"/>
                </a:moveTo>
                <a:lnTo>
                  <a:pt x="322" y="1525"/>
                </a:lnTo>
                <a:lnTo>
                  <a:pt x="322" y="1530"/>
                </a:lnTo>
                <a:lnTo>
                  <a:pt x="0" y="1530"/>
                </a:lnTo>
                <a:lnTo>
                  <a:pt x="0" y="1525"/>
                </a:lnTo>
                <a:close/>
                <a:moveTo>
                  <a:pt x="0" y="1017"/>
                </a:moveTo>
                <a:lnTo>
                  <a:pt x="322" y="1017"/>
                </a:lnTo>
                <a:lnTo>
                  <a:pt x="322" y="1022"/>
                </a:lnTo>
                <a:lnTo>
                  <a:pt x="0" y="1022"/>
                </a:lnTo>
                <a:lnTo>
                  <a:pt x="0" y="1017"/>
                </a:lnTo>
                <a:close/>
                <a:moveTo>
                  <a:pt x="0" y="508"/>
                </a:moveTo>
                <a:lnTo>
                  <a:pt x="322" y="508"/>
                </a:lnTo>
                <a:lnTo>
                  <a:pt x="322" y="514"/>
                </a:lnTo>
                <a:lnTo>
                  <a:pt x="0" y="514"/>
                </a:lnTo>
                <a:lnTo>
                  <a:pt x="0" y="508"/>
                </a:lnTo>
                <a:close/>
                <a:moveTo>
                  <a:pt x="0" y="0"/>
                </a:moveTo>
                <a:lnTo>
                  <a:pt x="322" y="0"/>
                </a:lnTo>
                <a:lnTo>
                  <a:pt x="322"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31" name="Freeform 28"/>
          <p:cNvSpPr>
            <a:spLocks noEditPoints="1"/>
          </p:cNvSpPr>
          <p:nvPr/>
        </p:nvSpPr>
        <p:spPr bwMode="auto">
          <a:xfrm>
            <a:off x="384175" y="1908175"/>
            <a:ext cx="511175" cy="3235325"/>
          </a:xfrm>
          <a:custGeom>
            <a:avLst/>
            <a:gdLst>
              <a:gd name="T0" fmla="*/ 0 w 322"/>
              <a:gd name="T1" fmla="*/ 2033 h 2038"/>
              <a:gd name="T2" fmla="*/ 322 w 322"/>
              <a:gd name="T3" fmla="*/ 2033 h 2038"/>
              <a:gd name="T4" fmla="*/ 322 w 322"/>
              <a:gd name="T5" fmla="*/ 2038 h 2038"/>
              <a:gd name="T6" fmla="*/ 0 w 322"/>
              <a:gd name="T7" fmla="*/ 2038 h 2038"/>
              <a:gd name="T8" fmla="*/ 0 w 322"/>
              <a:gd name="T9" fmla="*/ 2033 h 2038"/>
              <a:gd name="T10" fmla="*/ 0 w 322"/>
              <a:gd name="T11" fmla="*/ 1017 h 2038"/>
              <a:gd name="T12" fmla="*/ 322 w 322"/>
              <a:gd name="T13" fmla="*/ 1017 h 2038"/>
              <a:gd name="T14" fmla="*/ 322 w 322"/>
              <a:gd name="T15" fmla="*/ 1022 h 2038"/>
              <a:gd name="T16" fmla="*/ 0 w 322"/>
              <a:gd name="T17" fmla="*/ 1022 h 2038"/>
              <a:gd name="T18" fmla="*/ 0 w 322"/>
              <a:gd name="T19" fmla="*/ 1017 h 2038"/>
              <a:gd name="T20" fmla="*/ 0 w 322"/>
              <a:gd name="T21" fmla="*/ 0 h 2038"/>
              <a:gd name="T22" fmla="*/ 322 w 322"/>
              <a:gd name="T23" fmla="*/ 0 h 2038"/>
              <a:gd name="T24" fmla="*/ 322 w 322"/>
              <a:gd name="T25" fmla="*/ 6 h 2038"/>
              <a:gd name="T26" fmla="*/ 0 w 322"/>
              <a:gd name="T27" fmla="*/ 6 h 2038"/>
              <a:gd name="T28" fmla="*/ 0 w 322"/>
              <a:gd name="T29"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2038">
                <a:moveTo>
                  <a:pt x="0" y="2033"/>
                </a:moveTo>
                <a:lnTo>
                  <a:pt x="322" y="2033"/>
                </a:lnTo>
                <a:lnTo>
                  <a:pt x="322" y="2038"/>
                </a:lnTo>
                <a:lnTo>
                  <a:pt x="0" y="2038"/>
                </a:lnTo>
                <a:lnTo>
                  <a:pt x="0" y="2033"/>
                </a:lnTo>
                <a:close/>
                <a:moveTo>
                  <a:pt x="0" y="1017"/>
                </a:moveTo>
                <a:lnTo>
                  <a:pt x="322" y="1017"/>
                </a:lnTo>
                <a:lnTo>
                  <a:pt x="322" y="1022"/>
                </a:lnTo>
                <a:lnTo>
                  <a:pt x="0" y="1022"/>
                </a:lnTo>
                <a:lnTo>
                  <a:pt x="0" y="1017"/>
                </a:lnTo>
                <a:close/>
                <a:moveTo>
                  <a:pt x="0" y="0"/>
                </a:moveTo>
                <a:lnTo>
                  <a:pt x="322" y="0"/>
                </a:lnTo>
                <a:lnTo>
                  <a:pt x="322"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7168" name="Rectangle 29"/>
          <p:cNvSpPr>
            <a:spLocks noChangeArrowheads="1"/>
          </p:cNvSpPr>
          <p:nvPr/>
        </p:nvSpPr>
        <p:spPr bwMode="auto">
          <a:xfrm>
            <a:off x="1925638" y="5295900"/>
            <a:ext cx="7477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6.000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30"/>
          <p:cNvSpPr>
            <a:spLocks noChangeArrowheads="1"/>
          </p:cNvSpPr>
          <p:nvPr/>
        </p:nvSpPr>
        <p:spPr bwMode="auto">
          <a:xfrm>
            <a:off x="2790825" y="5295900"/>
            <a:ext cx="7477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7.000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1" name="Rectangle 31"/>
          <p:cNvSpPr>
            <a:spLocks noChangeArrowheads="1"/>
          </p:cNvSpPr>
          <p:nvPr/>
        </p:nvSpPr>
        <p:spPr bwMode="auto">
          <a:xfrm>
            <a:off x="3654425" y="5295900"/>
            <a:ext cx="7477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8.000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2" name="Rectangle 32"/>
          <p:cNvSpPr>
            <a:spLocks noChangeArrowheads="1"/>
          </p:cNvSpPr>
          <p:nvPr/>
        </p:nvSpPr>
        <p:spPr bwMode="auto">
          <a:xfrm>
            <a:off x="4519613" y="5295900"/>
            <a:ext cx="7477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9.000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3" name="Rectangle 33"/>
          <p:cNvSpPr>
            <a:spLocks noChangeArrowheads="1"/>
          </p:cNvSpPr>
          <p:nvPr/>
        </p:nvSpPr>
        <p:spPr bwMode="auto">
          <a:xfrm>
            <a:off x="5313363" y="5295900"/>
            <a:ext cx="8874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10.000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4" name="Rectangle 34"/>
          <p:cNvSpPr>
            <a:spLocks noChangeArrowheads="1"/>
          </p:cNvSpPr>
          <p:nvPr/>
        </p:nvSpPr>
        <p:spPr bwMode="auto">
          <a:xfrm>
            <a:off x="6176963" y="5295900"/>
            <a:ext cx="8890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11.000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5" name="Rectangle 35"/>
          <p:cNvSpPr>
            <a:spLocks noChangeArrowheads="1"/>
          </p:cNvSpPr>
          <p:nvPr/>
        </p:nvSpPr>
        <p:spPr bwMode="auto">
          <a:xfrm>
            <a:off x="7042150" y="5295900"/>
            <a:ext cx="8890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12.000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6" name="Rectangle 36"/>
          <p:cNvSpPr>
            <a:spLocks noChangeArrowheads="1"/>
          </p:cNvSpPr>
          <p:nvPr/>
        </p:nvSpPr>
        <p:spPr bwMode="auto">
          <a:xfrm>
            <a:off x="7907338" y="5295900"/>
            <a:ext cx="8874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13.000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7" name="Rectangle 37"/>
          <p:cNvSpPr>
            <a:spLocks noChangeArrowheads="1"/>
          </p:cNvSpPr>
          <p:nvPr/>
        </p:nvSpPr>
        <p:spPr bwMode="auto">
          <a:xfrm>
            <a:off x="1417638" y="4791075"/>
            <a:ext cx="7223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8" name="Rectangle 38"/>
          <p:cNvSpPr>
            <a:spLocks noChangeArrowheads="1"/>
          </p:cNvSpPr>
          <p:nvPr/>
        </p:nvSpPr>
        <p:spPr bwMode="auto">
          <a:xfrm>
            <a:off x="1573213" y="4387850"/>
            <a:ext cx="565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79" name="Rectangle 39"/>
          <p:cNvSpPr>
            <a:spLocks noChangeArrowheads="1"/>
          </p:cNvSpPr>
          <p:nvPr/>
        </p:nvSpPr>
        <p:spPr bwMode="auto">
          <a:xfrm>
            <a:off x="1417638" y="3984625"/>
            <a:ext cx="7223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80" name="Rectangle 40"/>
          <p:cNvSpPr>
            <a:spLocks noChangeArrowheads="1"/>
          </p:cNvSpPr>
          <p:nvPr/>
        </p:nvSpPr>
        <p:spPr bwMode="auto">
          <a:xfrm>
            <a:off x="1573213" y="3581400"/>
            <a:ext cx="565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81" name="Rectangle 41"/>
          <p:cNvSpPr>
            <a:spLocks noChangeArrowheads="1"/>
          </p:cNvSpPr>
          <p:nvPr/>
        </p:nvSpPr>
        <p:spPr bwMode="auto">
          <a:xfrm>
            <a:off x="1417638" y="3176588"/>
            <a:ext cx="7524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82" name="Rectangle 42"/>
          <p:cNvSpPr>
            <a:spLocks noChangeArrowheads="1"/>
          </p:cNvSpPr>
          <p:nvPr/>
        </p:nvSpPr>
        <p:spPr bwMode="auto">
          <a:xfrm>
            <a:off x="1573213" y="2773363"/>
            <a:ext cx="5889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83" name="Rectangle 43"/>
          <p:cNvSpPr>
            <a:spLocks noChangeArrowheads="1"/>
          </p:cNvSpPr>
          <p:nvPr/>
        </p:nvSpPr>
        <p:spPr bwMode="auto">
          <a:xfrm>
            <a:off x="1417638" y="2370138"/>
            <a:ext cx="7223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84" name="Rectangle 44"/>
          <p:cNvSpPr>
            <a:spLocks noChangeArrowheads="1"/>
          </p:cNvSpPr>
          <p:nvPr/>
        </p:nvSpPr>
        <p:spPr bwMode="auto">
          <a:xfrm>
            <a:off x="1573213" y="1966913"/>
            <a:ext cx="565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87" name="Rectangle 47"/>
          <p:cNvSpPr>
            <a:spLocks noChangeArrowheads="1"/>
          </p:cNvSpPr>
          <p:nvPr/>
        </p:nvSpPr>
        <p:spPr bwMode="auto">
          <a:xfrm rot="16200000">
            <a:off x="594908" y="2783245"/>
            <a:ext cx="1001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5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9" name="Rectangle 49"/>
          <p:cNvSpPr>
            <a:spLocks noChangeArrowheads="1"/>
          </p:cNvSpPr>
          <p:nvPr/>
        </p:nvSpPr>
        <p:spPr bwMode="auto">
          <a:xfrm rot="16200000">
            <a:off x="302893" y="4278332"/>
            <a:ext cx="782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err="1" smtClean="0">
                <a:ln>
                  <a:noFill/>
                </a:ln>
                <a:solidFill>
                  <a:srgbClr val="000000"/>
                </a:solidFill>
                <a:effectLst/>
                <a:latin typeface="Arial" pitchFamily="34" charset="0"/>
                <a:cs typeface="Arial" pitchFamily="34" charset="0"/>
              </a:rPr>
              <a:t>Bl</a:t>
            </a:r>
            <a:r>
              <a:rPr kumimoji="0" lang="da-DK" b="0" i="0" u="none" strike="noStrike" cap="none" normalizeH="0" baseline="0" dirty="0" smtClean="0">
                <a:ln>
                  <a:noFill/>
                </a:ln>
                <a:solidFill>
                  <a:srgbClr val="000000"/>
                </a:solidFill>
                <a:effectLst/>
                <a:latin typeface="Arial" pitchFamily="34" charset="0"/>
                <a:cs typeface="Arial" pitchFamily="34" charset="0"/>
              </a:rPr>
              <a:t>. 35</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0" name="Rectangle 50"/>
          <p:cNvSpPr>
            <a:spLocks noChangeArrowheads="1"/>
          </p:cNvSpPr>
          <p:nvPr/>
        </p:nvSpPr>
        <p:spPr bwMode="auto">
          <a:xfrm rot="16200000">
            <a:off x="348794" y="2634864"/>
            <a:ext cx="61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err="1" smtClean="0">
                <a:ln>
                  <a:noFill/>
                </a:ln>
                <a:solidFill>
                  <a:srgbClr val="000000"/>
                </a:solidFill>
                <a:effectLst/>
                <a:latin typeface="Arial" pitchFamily="34" charset="0"/>
                <a:cs typeface="Arial" pitchFamily="34" charset="0"/>
              </a:rPr>
              <a:t>Bl</a:t>
            </a:r>
            <a:r>
              <a:rPr kumimoji="0" lang="da-DK" b="0" i="0" u="none" strike="noStrike" cap="none" normalizeH="0" baseline="0" dirty="0" smtClean="0">
                <a:ln>
                  <a:noFill/>
                </a:ln>
                <a:solidFill>
                  <a:srgbClr val="000000"/>
                </a:solidFill>
                <a:effectLst/>
                <a:latin typeface="Arial" pitchFamily="34" charset="0"/>
                <a:cs typeface="Arial" pitchFamily="34" charset="0"/>
              </a:rPr>
              <a:t>. 45</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1" name="Rectangle 51"/>
          <p:cNvSpPr>
            <a:spLocks noChangeArrowheads="1"/>
          </p:cNvSpPr>
          <p:nvPr/>
        </p:nvSpPr>
        <p:spPr bwMode="auto">
          <a:xfrm>
            <a:off x="2916238" y="5851525"/>
            <a:ext cx="128588" cy="125412"/>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92" name="Freeform 52"/>
          <p:cNvSpPr>
            <a:spLocks noEditPoints="1"/>
          </p:cNvSpPr>
          <p:nvPr/>
        </p:nvSpPr>
        <p:spPr bwMode="auto">
          <a:xfrm>
            <a:off x="2913063" y="5846763"/>
            <a:ext cx="136525" cy="134937"/>
          </a:xfrm>
          <a:custGeom>
            <a:avLst/>
            <a:gdLst>
              <a:gd name="T0" fmla="*/ 0 w 720"/>
              <a:gd name="T1" fmla="*/ 24 h 712"/>
              <a:gd name="T2" fmla="*/ 24 w 720"/>
              <a:gd name="T3" fmla="*/ 0 h 712"/>
              <a:gd name="T4" fmla="*/ 696 w 720"/>
              <a:gd name="T5" fmla="*/ 0 h 712"/>
              <a:gd name="T6" fmla="*/ 720 w 720"/>
              <a:gd name="T7" fmla="*/ 24 h 712"/>
              <a:gd name="T8" fmla="*/ 720 w 720"/>
              <a:gd name="T9" fmla="*/ 688 h 712"/>
              <a:gd name="T10" fmla="*/ 696 w 720"/>
              <a:gd name="T11" fmla="*/ 712 h 712"/>
              <a:gd name="T12" fmla="*/ 24 w 720"/>
              <a:gd name="T13" fmla="*/ 712 h 712"/>
              <a:gd name="T14" fmla="*/ 0 w 720"/>
              <a:gd name="T15" fmla="*/ 688 h 712"/>
              <a:gd name="T16" fmla="*/ 0 w 720"/>
              <a:gd name="T17" fmla="*/ 24 h 712"/>
              <a:gd name="T18" fmla="*/ 48 w 720"/>
              <a:gd name="T19" fmla="*/ 688 h 712"/>
              <a:gd name="T20" fmla="*/ 24 w 720"/>
              <a:gd name="T21" fmla="*/ 664 h 712"/>
              <a:gd name="T22" fmla="*/ 696 w 720"/>
              <a:gd name="T23" fmla="*/ 664 h 712"/>
              <a:gd name="T24" fmla="*/ 672 w 720"/>
              <a:gd name="T25" fmla="*/ 688 h 712"/>
              <a:gd name="T26" fmla="*/ 672 w 720"/>
              <a:gd name="T27" fmla="*/ 24 h 712"/>
              <a:gd name="T28" fmla="*/ 696 w 720"/>
              <a:gd name="T29" fmla="*/ 48 h 712"/>
              <a:gd name="T30" fmla="*/ 24 w 720"/>
              <a:gd name="T31" fmla="*/ 48 h 712"/>
              <a:gd name="T32" fmla="*/ 48 w 720"/>
              <a:gd name="T33" fmla="*/ 24 h 712"/>
              <a:gd name="T34" fmla="*/ 48 w 720"/>
              <a:gd name="T35" fmla="*/ 68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712">
                <a:moveTo>
                  <a:pt x="0" y="24"/>
                </a:moveTo>
                <a:cubicBezTo>
                  <a:pt x="0" y="11"/>
                  <a:pt x="11" y="0"/>
                  <a:pt x="24" y="0"/>
                </a:cubicBezTo>
                <a:lnTo>
                  <a:pt x="696" y="0"/>
                </a:lnTo>
                <a:cubicBezTo>
                  <a:pt x="710" y="0"/>
                  <a:pt x="720" y="11"/>
                  <a:pt x="720" y="24"/>
                </a:cubicBezTo>
                <a:lnTo>
                  <a:pt x="720" y="688"/>
                </a:lnTo>
                <a:cubicBezTo>
                  <a:pt x="720" y="702"/>
                  <a:pt x="710" y="712"/>
                  <a:pt x="696" y="712"/>
                </a:cubicBezTo>
                <a:lnTo>
                  <a:pt x="24" y="712"/>
                </a:lnTo>
                <a:cubicBezTo>
                  <a:pt x="11" y="712"/>
                  <a:pt x="0" y="702"/>
                  <a:pt x="0" y="688"/>
                </a:cubicBezTo>
                <a:lnTo>
                  <a:pt x="0" y="24"/>
                </a:lnTo>
                <a:close/>
                <a:moveTo>
                  <a:pt x="48" y="688"/>
                </a:moveTo>
                <a:lnTo>
                  <a:pt x="24" y="664"/>
                </a:lnTo>
                <a:lnTo>
                  <a:pt x="696" y="664"/>
                </a:lnTo>
                <a:lnTo>
                  <a:pt x="672" y="688"/>
                </a:lnTo>
                <a:lnTo>
                  <a:pt x="672" y="24"/>
                </a:lnTo>
                <a:lnTo>
                  <a:pt x="696" y="48"/>
                </a:lnTo>
                <a:lnTo>
                  <a:pt x="24" y="48"/>
                </a:lnTo>
                <a:lnTo>
                  <a:pt x="48" y="24"/>
                </a:lnTo>
                <a:lnTo>
                  <a:pt x="48" y="68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7193" name="Rectangle 53"/>
          <p:cNvSpPr>
            <a:spLocks noChangeArrowheads="1"/>
          </p:cNvSpPr>
          <p:nvPr/>
        </p:nvSpPr>
        <p:spPr bwMode="auto">
          <a:xfrm>
            <a:off x="3105150" y="5767388"/>
            <a:ext cx="13954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 1. slæt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194" name="Rectangle 54"/>
          <p:cNvSpPr>
            <a:spLocks noChangeArrowheads="1"/>
          </p:cNvSpPr>
          <p:nvPr/>
        </p:nvSpPr>
        <p:spPr bwMode="auto">
          <a:xfrm>
            <a:off x="4721225" y="5851525"/>
            <a:ext cx="128588" cy="125412"/>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95" name="Freeform 55"/>
          <p:cNvSpPr>
            <a:spLocks noEditPoints="1"/>
          </p:cNvSpPr>
          <p:nvPr/>
        </p:nvSpPr>
        <p:spPr bwMode="auto">
          <a:xfrm>
            <a:off x="4716463" y="5846763"/>
            <a:ext cx="138113" cy="134937"/>
          </a:xfrm>
          <a:custGeom>
            <a:avLst/>
            <a:gdLst>
              <a:gd name="T0" fmla="*/ 0 w 720"/>
              <a:gd name="T1" fmla="*/ 24 h 712"/>
              <a:gd name="T2" fmla="*/ 24 w 720"/>
              <a:gd name="T3" fmla="*/ 0 h 712"/>
              <a:gd name="T4" fmla="*/ 696 w 720"/>
              <a:gd name="T5" fmla="*/ 0 h 712"/>
              <a:gd name="T6" fmla="*/ 720 w 720"/>
              <a:gd name="T7" fmla="*/ 24 h 712"/>
              <a:gd name="T8" fmla="*/ 720 w 720"/>
              <a:gd name="T9" fmla="*/ 688 h 712"/>
              <a:gd name="T10" fmla="*/ 696 w 720"/>
              <a:gd name="T11" fmla="*/ 712 h 712"/>
              <a:gd name="T12" fmla="*/ 24 w 720"/>
              <a:gd name="T13" fmla="*/ 712 h 712"/>
              <a:gd name="T14" fmla="*/ 0 w 720"/>
              <a:gd name="T15" fmla="*/ 688 h 712"/>
              <a:gd name="T16" fmla="*/ 0 w 720"/>
              <a:gd name="T17" fmla="*/ 24 h 712"/>
              <a:gd name="T18" fmla="*/ 48 w 720"/>
              <a:gd name="T19" fmla="*/ 688 h 712"/>
              <a:gd name="T20" fmla="*/ 24 w 720"/>
              <a:gd name="T21" fmla="*/ 664 h 712"/>
              <a:gd name="T22" fmla="*/ 696 w 720"/>
              <a:gd name="T23" fmla="*/ 664 h 712"/>
              <a:gd name="T24" fmla="*/ 672 w 720"/>
              <a:gd name="T25" fmla="*/ 688 h 712"/>
              <a:gd name="T26" fmla="*/ 672 w 720"/>
              <a:gd name="T27" fmla="*/ 24 h 712"/>
              <a:gd name="T28" fmla="*/ 696 w 720"/>
              <a:gd name="T29" fmla="*/ 48 h 712"/>
              <a:gd name="T30" fmla="*/ 24 w 720"/>
              <a:gd name="T31" fmla="*/ 48 h 712"/>
              <a:gd name="T32" fmla="*/ 48 w 720"/>
              <a:gd name="T33" fmla="*/ 24 h 712"/>
              <a:gd name="T34" fmla="*/ 48 w 720"/>
              <a:gd name="T35" fmla="*/ 68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712">
                <a:moveTo>
                  <a:pt x="0" y="24"/>
                </a:moveTo>
                <a:cubicBezTo>
                  <a:pt x="0" y="11"/>
                  <a:pt x="11" y="0"/>
                  <a:pt x="24" y="0"/>
                </a:cubicBezTo>
                <a:lnTo>
                  <a:pt x="696" y="0"/>
                </a:lnTo>
                <a:cubicBezTo>
                  <a:pt x="710" y="0"/>
                  <a:pt x="720" y="11"/>
                  <a:pt x="720" y="24"/>
                </a:cubicBezTo>
                <a:lnTo>
                  <a:pt x="720" y="688"/>
                </a:lnTo>
                <a:cubicBezTo>
                  <a:pt x="720" y="702"/>
                  <a:pt x="710" y="712"/>
                  <a:pt x="696" y="712"/>
                </a:cubicBezTo>
                <a:lnTo>
                  <a:pt x="24" y="712"/>
                </a:lnTo>
                <a:cubicBezTo>
                  <a:pt x="11" y="712"/>
                  <a:pt x="0" y="702"/>
                  <a:pt x="0" y="688"/>
                </a:cubicBezTo>
                <a:lnTo>
                  <a:pt x="0" y="24"/>
                </a:lnTo>
                <a:close/>
                <a:moveTo>
                  <a:pt x="48" y="688"/>
                </a:moveTo>
                <a:lnTo>
                  <a:pt x="24" y="664"/>
                </a:lnTo>
                <a:lnTo>
                  <a:pt x="696" y="664"/>
                </a:lnTo>
                <a:lnTo>
                  <a:pt x="672" y="688"/>
                </a:lnTo>
                <a:lnTo>
                  <a:pt x="672" y="24"/>
                </a:lnTo>
                <a:lnTo>
                  <a:pt x="696" y="48"/>
                </a:lnTo>
                <a:lnTo>
                  <a:pt x="24" y="48"/>
                </a:lnTo>
                <a:lnTo>
                  <a:pt x="48" y="24"/>
                </a:lnTo>
                <a:lnTo>
                  <a:pt x="48" y="68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7196" name="Rectangle 56"/>
          <p:cNvSpPr>
            <a:spLocks noChangeArrowheads="1"/>
          </p:cNvSpPr>
          <p:nvPr/>
        </p:nvSpPr>
        <p:spPr bwMode="auto">
          <a:xfrm>
            <a:off x="4910138" y="5767388"/>
            <a:ext cx="1552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 1. slæt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46"/>
          <p:cNvSpPr>
            <a:spLocks noChangeArrowheads="1"/>
          </p:cNvSpPr>
          <p:nvPr/>
        </p:nvSpPr>
        <p:spPr bwMode="auto">
          <a:xfrm rot="16200000">
            <a:off x="638228" y="2019844"/>
            <a:ext cx="91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4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47"/>
          <p:cNvSpPr>
            <a:spLocks noChangeArrowheads="1"/>
          </p:cNvSpPr>
          <p:nvPr/>
        </p:nvSpPr>
        <p:spPr bwMode="auto">
          <a:xfrm rot="16200000">
            <a:off x="623870" y="4439429"/>
            <a:ext cx="1001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5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46"/>
          <p:cNvSpPr>
            <a:spLocks noChangeArrowheads="1"/>
          </p:cNvSpPr>
          <p:nvPr/>
        </p:nvSpPr>
        <p:spPr bwMode="auto">
          <a:xfrm rot="16200000">
            <a:off x="667190" y="3676028"/>
            <a:ext cx="91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4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frundet rektangel 4"/>
          <p:cNvSpPr/>
          <p:nvPr/>
        </p:nvSpPr>
        <p:spPr>
          <a:xfrm>
            <a:off x="368444" y="1857400"/>
            <a:ext cx="8312204" cy="180020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Afrundet rektangel 5"/>
          <p:cNvSpPr/>
          <p:nvPr/>
        </p:nvSpPr>
        <p:spPr>
          <a:xfrm>
            <a:off x="368444" y="3573016"/>
            <a:ext cx="8312204" cy="165618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511523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6.38889E-6 9.82659E-7 C 0.0052 -0.00231 0.00902 -0.00601 0.01423 -0.00832 C 0.02517 -0.01803 0.03975 -0.0215 0.05225 -0.02728 C 0.07846 -0.03931 0.10468 -0.04624 0.13159 -0.05272 C 0.13906 -0.05457 0.14635 -0.05803 0.15381 -0.05919 C 0.16527 -0.06104 0.19565 -0.06266 0.20468 -0.06335 C 0.24704 -0.07029 0.28871 -0.07237 0.33159 -0.07399 C 0.52586 -0.09711 0.7243 -0.0911 0.91892 -0.09295 C 0.94965 -0.09225 0.98037 -0.09087 1.0111 -0.09087 " pathEditMode="relative" ptsTypes="ffffffffA">
                                      <p:cBhvr>
                                        <p:cTn id="6" dur="4000" fill="hold"/>
                                        <p:tgtEl>
                                          <p:spTgt spid="716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27584" y="626268"/>
            <a:ext cx="7715250" cy="1143000"/>
          </a:xfrm>
        </p:spPr>
        <p:txBody>
          <a:bodyPr/>
          <a:lstStyle/>
          <a:p>
            <a:pPr>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da-DK" sz="2800" dirty="0" smtClean="0">
                <a:solidFill>
                  <a:prstClr val="black"/>
                </a:solidFill>
              </a:rPr>
              <a:t>Dårligt </a:t>
            </a:r>
            <a:r>
              <a:rPr lang="da-DK" sz="2800" dirty="0" err="1">
                <a:solidFill>
                  <a:prstClr val="black"/>
                </a:solidFill>
              </a:rPr>
              <a:t>græsår</a:t>
            </a:r>
            <a:r>
              <a:rPr lang="da-DK" sz="2800" dirty="0">
                <a:solidFill>
                  <a:prstClr val="black"/>
                </a:solidFill>
              </a:rPr>
              <a:t>, </a:t>
            </a:r>
            <a:r>
              <a:rPr lang="da-DK" sz="2800" dirty="0" smtClean="0">
                <a:solidFill>
                  <a:prstClr val="black"/>
                </a:solidFill>
              </a:rPr>
              <a:t>2013</a:t>
            </a:r>
            <a:endParaRPr lang="da-DK" sz="2800" dirty="0">
              <a:solidFill>
                <a:prstClr val="black"/>
              </a:solidFill>
            </a:endParaRPr>
          </a:p>
        </p:txBody>
      </p:sp>
      <p:sp>
        <p:nvSpPr>
          <p:cNvPr id="6" name="Rektangel 5"/>
          <p:cNvSpPr/>
          <p:nvPr/>
        </p:nvSpPr>
        <p:spPr>
          <a:xfrm>
            <a:off x="755576" y="1516722"/>
            <a:ext cx="8208911"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000" b="1" dirty="0" err="1">
                <a:solidFill>
                  <a:prstClr val="black"/>
                </a:solidFill>
                <a:latin typeface="Arial" panose="020B0604020202020204" pitchFamily="34" charset="0"/>
                <a:cs typeface="Arial" panose="020B0604020202020204" pitchFamily="34" charset="0"/>
              </a:rPr>
              <a:t>Udbytte</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i</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forhold</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til</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blanding</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antal</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slæt</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og</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tidspunktet</a:t>
            </a:r>
            <a:r>
              <a:rPr lang="en-US" sz="2000" b="1" dirty="0">
                <a:solidFill>
                  <a:prstClr val="black"/>
                </a:solidFill>
                <a:latin typeface="Arial" panose="020B0604020202020204" pitchFamily="34" charset="0"/>
                <a:cs typeface="Arial" panose="020B0604020202020204" pitchFamily="34" charset="0"/>
              </a:rPr>
              <a:t> for 1. </a:t>
            </a:r>
            <a:r>
              <a:rPr lang="en-US" sz="2000" b="1" dirty="0" err="1">
                <a:solidFill>
                  <a:prstClr val="black"/>
                </a:solidFill>
                <a:latin typeface="Arial" panose="020B0604020202020204" pitchFamily="34" charset="0"/>
                <a:cs typeface="Arial" panose="020B0604020202020204" pitchFamily="34" charset="0"/>
              </a:rPr>
              <a:t>slæt</a:t>
            </a:r>
            <a:endParaRPr lang="en-US" sz="2000" b="1" dirty="0">
              <a:solidFill>
                <a:prstClr val="black"/>
              </a:solidFill>
              <a:latin typeface="Arial" panose="020B0604020202020204" pitchFamily="34" charset="0"/>
              <a:cs typeface="Arial" panose="020B0604020202020204" pitchFamily="34" charset="0"/>
            </a:endParaRPr>
          </a:p>
        </p:txBody>
      </p:sp>
      <p:pic>
        <p:nvPicPr>
          <p:cNvPr id="2051" name="Picture 3" descr="S:\5 Overheads\2014\03 Grovfoder\so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5275" y="2994025"/>
            <a:ext cx="1869481" cy="18694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7"/>
          <p:cNvSpPr>
            <a:spLocks noChangeArrowheads="1"/>
          </p:cNvSpPr>
          <p:nvPr/>
        </p:nvSpPr>
        <p:spPr bwMode="auto">
          <a:xfrm rot="16200000">
            <a:off x="529887" y="2927301"/>
            <a:ext cx="1001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5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9"/>
          <p:cNvSpPr>
            <a:spLocks noChangeArrowheads="1"/>
          </p:cNvSpPr>
          <p:nvPr/>
        </p:nvSpPr>
        <p:spPr bwMode="auto">
          <a:xfrm rot="16200000">
            <a:off x="237872" y="4422388"/>
            <a:ext cx="782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err="1" smtClean="0">
                <a:ln>
                  <a:noFill/>
                </a:ln>
                <a:solidFill>
                  <a:srgbClr val="000000"/>
                </a:solidFill>
                <a:effectLst/>
                <a:latin typeface="Arial" pitchFamily="34" charset="0"/>
                <a:cs typeface="Arial" pitchFamily="34" charset="0"/>
              </a:rPr>
              <a:t>Bl</a:t>
            </a:r>
            <a:r>
              <a:rPr kumimoji="0" lang="da-DK" b="0" i="0" u="none" strike="noStrike" cap="none" normalizeH="0" baseline="0" dirty="0" smtClean="0">
                <a:ln>
                  <a:noFill/>
                </a:ln>
                <a:solidFill>
                  <a:srgbClr val="000000"/>
                </a:solidFill>
                <a:effectLst/>
                <a:latin typeface="Arial" pitchFamily="34" charset="0"/>
                <a:cs typeface="Arial" pitchFamily="34" charset="0"/>
              </a:rPr>
              <a:t>. 35</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50"/>
          <p:cNvSpPr>
            <a:spLocks noChangeArrowheads="1"/>
          </p:cNvSpPr>
          <p:nvPr/>
        </p:nvSpPr>
        <p:spPr bwMode="auto">
          <a:xfrm rot="16200000">
            <a:off x="283773" y="2778920"/>
            <a:ext cx="61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err="1" smtClean="0">
                <a:ln>
                  <a:noFill/>
                </a:ln>
                <a:solidFill>
                  <a:srgbClr val="000000"/>
                </a:solidFill>
                <a:effectLst/>
                <a:latin typeface="Arial" pitchFamily="34" charset="0"/>
                <a:cs typeface="Arial" pitchFamily="34" charset="0"/>
              </a:rPr>
              <a:t>Bl</a:t>
            </a:r>
            <a:r>
              <a:rPr kumimoji="0" lang="da-DK" b="0" i="0" u="none" strike="noStrike" cap="none" normalizeH="0" baseline="0" dirty="0" smtClean="0">
                <a:ln>
                  <a:noFill/>
                </a:ln>
                <a:solidFill>
                  <a:srgbClr val="000000"/>
                </a:solidFill>
                <a:effectLst/>
                <a:latin typeface="Arial" pitchFamily="34" charset="0"/>
                <a:cs typeface="Arial" pitchFamily="34" charset="0"/>
              </a:rPr>
              <a:t>. 45</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46"/>
          <p:cNvSpPr>
            <a:spLocks noChangeArrowheads="1"/>
          </p:cNvSpPr>
          <p:nvPr/>
        </p:nvSpPr>
        <p:spPr bwMode="auto">
          <a:xfrm rot="16200000">
            <a:off x="573207" y="2163900"/>
            <a:ext cx="91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4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47"/>
          <p:cNvSpPr>
            <a:spLocks noChangeArrowheads="1"/>
          </p:cNvSpPr>
          <p:nvPr/>
        </p:nvSpPr>
        <p:spPr bwMode="auto">
          <a:xfrm rot="16200000">
            <a:off x="558849" y="4583485"/>
            <a:ext cx="1001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5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46"/>
          <p:cNvSpPr>
            <a:spLocks noChangeArrowheads="1"/>
          </p:cNvSpPr>
          <p:nvPr/>
        </p:nvSpPr>
        <p:spPr bwMode="auto">
          <a:xfrm rot="16200000">
            <a:off x="602169" y="3820084"/>
            <a:ext cx="91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smtClean="0">
                <a:ln>
                  <a:noFill/>
                </a:ln>
                <a:solidFill>
                  <a:srgbClr val="000000"/>
                </a:solidFill>
                <a:effectLst/>
                <a:latin typeface="Arial" pitchFamily="34" charset="0"/>
                <a:cs typeface="Arial" pitchFamily="34" charset="0"/>
              </a:rPr>
              <a:t>4 slæt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Freeform 6"/>
          <p:cNvSpPr>
            <a:spLocks noEditPoints="1"/>
          </p:cNvSpPr>
          <p:nvPr/>
        </p:nvSpPr>
        <p:spPr bwMode="auto">
          <a:xfrm>
            <a:off x="3065463" y="1987550"/>
            <a:ext cx="5283200" cy="3225800"/>
          </a:xfrm>
          <a:custGeom>
            <a:avLst/>
            <a:gdLst>
              <a:gd name="T0" fmla="*/ 6 w 3328"/>
              <a:gd name="T1" fmla="*/ 0 h 2032"/>
              <a:gd name="T2" fmla="*/ 6 w 3328"/>
              <a:gd name="T3" fmla="*/ 2032 h 2032"/>
              <a:gd name="T4" fmla="*/ 0 w 3328"/>
              <a:gd name="T5" fmla="*/ 2032 h 2032"/>
              <a:gd name="T6" fmla="*/ 0 w 3328"/>
              <a:gd name="T7" fmla="*/ 0 h 2032"/>
              <a:gd name="T8" fmla="*/ 6 w 3328"/>
              <a:gd name="T9" fmla="*/ 0 h 2032"/>
              <a:gd name="T10" fmla="*/ 560 w 3328"/>
              <a:gd name="T11" fmla="*/ 0 h 2032"/>
              <a:gd name="T12" fmla="*/ 560 w 3328"/>
              <a:gd name="T13" fmla="*/ 2032 h 2032"/>
              <a:gd name="T14" fmla="*/ 554 w 3328"/>
              <a:gd name="T15" fmla="*/ 2032 h 2032"/>
              <a:gd name="T16" fmla="*/ 554 w 3328"/>
              <a:gd name="T17" fmla="*/ 0 h 2032"/>
              <a:gd name="T18" fmla="*/ 560 w 3328"/>
              <a:gd name="T19" fmla="*/ 0 h 2032"/>
              <a:gd name="T20" fmla="*/ 1114 w 3328"/>
              <a:gd name="T21" fmla="*/ 0 h 2032"/>
              <a:gd name="T22" fmla="*/ 1114 w 3328"/>
              <a:gd name="T23" fmla="*/ 2032 h 2032"/>
              <a:gd name="T24" fmla="*/ 1108 w 3328"/>
              <a:gd name="T25" fmla="*/ 2032 h 2032"/>
              <a:gd name="T26" fmla="*/ 1108 w 3328"/>
              <a:gd name="T27" fmla="*/ 0 h 2032"/>
              <a:gd name="T28" fmla="*/ 1114 w 3328"/>
              <a:gd name="T29" fmla="*/ 0 h 2032"/>
              <a:gd name="T30" fmla="*/ 1668 w 3328"/>
              <a:gd name="T31" fmla="*/ 0 h 2032"/>
              <a:gd name="T32" fmla="*/ 1668 w 3328"/>
              <a:gd name="T33" fmla="*/ 2032 h 2032"/>
              <a:gd name="T34" fmla="*/ 1662 w 3328"/>
              <a:gd name="T35" fmla="*/ 2032 h 2032"/>
              <a:gd name="T36" fmla="*/ 1662 w 3328"/>
              <a:gd name="T37" fmla="*/ 0 h 2032"/>
              <a:gd name="T38" fmla="*/ 1668 w 3328"/>
              <a:gd name="T39" fmla="*/ 0 h 2032"/>
              <a:gd name="T40" fmla="*/ 2221 w 3328"/>
              <a:gd name="T41" fmla="*/ 0 h 2032"/>
              <a:gd name="T42" fmla="*/ 2221 w 3328"/>
              <a:gd name="T43" fmla="*/ 2032 h 2032"/>
              <a:gd name="T44" fmla="*/ 2216 w 3328"/>
              <a:gd name="T45" fmla="*/ 2032 h 2032"/>
              <a:gd name="T46" fmla="*/ 2216 w 3328"/>
              <a:gd name="T47" fmla="*/ 0 h 2032"/>
              <a:gd name="T48" fmla="*/ 2221 w 3328"/>
              <a:gd name="T49" fmla="*/ 0 h 2032"/>
              <a:gd name="T50" fmla="*/ 2775 w 3328"/>
              <a:gd name="T51" fmla="*/ 0 h 2032"/>
              <a:gd name="T52" fmla="*/ 2775 w 3328"/>
              <a:gd name="T53" fmla="*/ 2032 h 2032"/>
              <a:gd name="T54" fmla="*/ 2770 w 3328"/>
              <a:gd name="T55" fmla="*/ 2032 h 2032"/>
              <a:gd name="T56" fmla="*/ 2770 w 3328"/>
              <a:gd name="T57" fmla="*/ 0 h 2032"/>
              <a:gd name="T58" fmla="*/ 2775 w 3328"/>
              <a:gd name="T59" fmla="*/ 0 h 2032"/>
              <a:gd name="T60" fmla="*/ 3328 w 3328"/>
              <a:gd name="T61" fmla="*/ 0 h 2032"/>
              <a:gd name="T62" fmla="*/ 3328 w 3328"/>
              <a:gd name="T63" fmla="*/ 2032 h 2032"/>
              <a:gd name="T64" fmla="*/ 3323 w 3328"/>
              <a:gd name="T65" fmla="*/ 2032 h 2032"/>
              <a:gd name="T66" fmla="*/ 3323 w 3328"/>
              <a:gd name="T67" fmla="*/ 0 h 2032"/>
              <a:gd name="T68" fmla="*/ 3328 w 3328"/>
              <a:gd name="T69" fmla="*/ 0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8" h="2032">
                <a:moveTo>
                  <a:pt x="6" y="0"/>
                </a:moveTo>
                <a:lnTo>
                  <a:pt x="6" y="2032"/>
                </a:lnTo>
                <a:lnTo>
                  <a:pt x="0" y="2032"/>
                </a:lnTo>
                <a:lnTo>
                  <a:pt x="0" y="0"/>
                </a:lnTo>
                <a:lnTo>
                  <a:pt x="6" y="0"/>
                </a:lnTo>
                <a:close/>
                <a:moveTo>
                  <a:pt x="560" y="0"/>
                </a:moveTo>
                <a:lnTo>
                  <a:pt x="560" y="2032"/>
                </a:lnTo>
                <a:lnTo>
                  <a:pt x="554" y="2032"/>
                </a:lnTo>
                <a:lnTo>
                  <a:pt x="554" y="0"/>
                </a:lnTo>
                <a:lnTo>
                  <a:pt x="560" y="0"/>
                </a:lnTo>
                <a:close/>
                <a:moveTo>
                  <a:pt x="1114" y="0"/>
                </a:moveTo>
                <a:lnTo>
                  <a:pt x="1114" y="2032"/>
                </a:lnTo>
                <a:lnTo>
                  <a:pt x="1108" y="2032"/>
                </a:lnTo>
                <a:lnTo>
                  <a:pt x="1108" y="0"/>
                </a:lnTo>
                <a:lnTo>
                  <a:pt x="1114" y="0"/>
                </a:lnTo>
                <a:close/>
                <a:moveTo>
                  <a:pt x="1668" y="0"/>
                </a:moveTo>
                <a:lnTo>
                  <a:pt x="1668" y="2032"/>
                </a:lnTo>
                <a:lnTo>
                  <a:pt x="1662" y="2032"/>
                </a:lnTo>
                <a:lnTo>
                  <a:pt x="1662" y="0"/>
                </a:lnTo>
                <a:lnTo>
                  <a:pt x="1668" y="0"/>
                </a:lnTo>
                <a:close/>
                <a:moveTo>
                  <a:pt x="2221" y="0"/>
                </a:moveTo>
                <a:lnTo>
                  <a:pt x="2221" y="2032"/>
                </a:lnTo>
                <a:lnTo>
                  <a:pt x="2216" y="2032"/>
                </a:lnTo>
                <a:lnTo>
                  <a:pt x="2216" y="0"/>
                </a:lnTo>
                <a:lnTo>
                  <a:pt x="2221" y="0"/>
                </a:lnTo>
                <a:close/>
                <a:moveTo>
                  <a:pt x="2775" y="0"/>
                </a:moveTo>
                <a:lnTo>
                  <a:pt x="2775" y="2032"/>
                </a:lnTo>
                <a:lnTo>
                  <a:pt x="2770" y="2032"/>
                </a:lnTo>
                <a:lnTo>
                  <a:pt x="2770" y="0"/>
                </a:lnTo>
                <a:lnTo>
                  <a:pt x="2775" y="0"/>
                </a:lnTo>
                <a:close/>
                <a:moveTo>
                  <a:pt x="3328" y="0"/>
                </a:moveTo>
                <a:lnTo>
                  <a:pt x="3328" y="2032"/>
                </a:lnTo>
                <a:lnTo>
                  <a:pt x="3323" y="2032"/>
                </a:lnTo>
                <a:lnTo>
                  <a:pt x="3323" y="0"/>
                </a:lnTo>
                <a:lnTo>
                  <a:pt x="3328"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17" name="Freeform 7"/>
          <p:cNvSpPr>
            <a:spLocks noEditPoints="1"/>
          </p:cNvSpPr>
          <p:nvPr/>
        </p:nvSpPr>
        <p:spPr bwMode="auto">
          <a:xfrm>
            <a:off x="2185988" y="1982788"/>
            <a:ext cx="6162675" cy="3235325"/>
          </a:xfrm>
          <a:custGeom>
            <a:avLst/>
            <a:gdLst>
              <a:gd name="T0" fmla="*/ 0 w 16176"/>
              <a:gd name="T1" fmla="*/ 12 h 8492"/>
              <a:gd name="T2" fmla="*/ 12 w 16176"/>
              <a:gd name="T3" fmla="*/ 0 h 8492"/>
              <a:gd name="T4" fmla="*/ 16164 w 16176"/>
              <a:gd name="T5" fmla="*/ 0 h 8492"/>
              <a:gd name="T6" fmla="*/ 16176 w 16176"/>
              <a:gd name="T7" fmla="*/ 12 h 8492"/>
              <a:gd name="T8" fmla="*/ 16176 w 16176"/>
              <a:gd name="T9" fmla="*/ 8480 h 8492"/>
              <a:gd name="T10" fmla="*/ 16164 w 16176"/>
              <a:gd name="T11" fmla="*/ 8492 h 8492"/>
              <a:gd name="T12" fmla="*/ 12 w 16176"/>
              <a:gd name="T13" fmla="*/ 8492 h 8492"/>
              <a:gd name="T14" fmla="*/ 0 w 16176"/>
              <a:gd name="T15" fmla="*/ 8480 h 8492"/>
              <a:gd name="T16" fmla="*/ 0 w 16176"/>
              <a:gd name="T17" fmla="*/ 12 h 8492"/>
              <a:gd name="T18" fmla="*/ 24 w 16176"/>
              <a:gd name="T19" fmla="*/ 8480 h 8492"/>
              <a:gd name="T20" fmla="*/ 12 w 16176"/>
              <a:gd name="T21" fmla="*/ 8468 h 8492"/>
              <a:gd name="T22" fmla="*/ 16164 w 16176"/>
              <a:gd name="T23" fmla="*/ 8468 h 8492"/>
              <a:gd name="T24" fmla="*/ 16152 w 16176"/>
              <a:gd name="T25" fmla="*/ 8480 h 8492"/>
              <a:gd name="T26" fmla="*/ 16152 w 16176"/>
              <a:gd name="T27" fmla="*/ 12 h 8492"/>
              <a:gd name="T28" fmla="*/ 16164 w 16176"/>
              <a:gd name="T29" fmla="*/ 24 h 8492"/>
              <a:gd name="T30" fmla="*/ 12 w 16176"/>
              <a:gd name="T31" fmla="*/ 24 h 8492"/>
              <a:gd name="T32" fmla="*/ 24 w 16176"/>
              <a:gd name="T33" fmla="*/ 12 h 8492"/>
              <a:gd name="T34" fmla="*/ 24 w 16176"/>
              <a:gd name="T35" fmla="*/ 8480 h 8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76" h="8492">
                <a:moveTo>
                  <a:pt x="0" y="12"/>
                </a:moveTo>
                <a:cubicBezTo>
                  <a:pt x="0" y="6"/>
                  <a:pt x="6" y="0"/>
                  <a:pt x="12" y="0"/>
                </a:cubicBezTo>
                <a:lnTo>
                  <a:pt x="16164" y="0"/>
                </a:lnTo>
                <a:cubicBezTo>
                  <a:pt x="16171" y="0"/>
                  <a:pt x="16176" y="6"/>
                  <a:pt x="16176" y="12"/>
                </a:cubicBezTo>
                <a:lnTo>
                  <a:pt x="16176" y="8480"/>
                </a:lnTo>
                <a:cubicBezTo>
                  <a:pt x="16176" y="8487"/>
                  <a:pt x="16171" y="8492"/>
                  <a:pt x="16164" y="8492"/>
                </a:cubicBezTo>
                <a:lnTo>
                  <a:pt x="12" y="8492"/>
                </a:lnTo>
                <a:cubicBezTo>
                  <a:pt x="6" y="8492"/>
                  <a:pt x="0" y="8487"/>
                  <a:pt x="0" y="8480"/>
                </a:cubicBezTo>
                <a:lnTo>
                  <a:pt x="0" y="12"/>
                </a:lnTo>
                <a:close/>
                <a:moveTo>
                  <a:pt x="24" y="8480"/>
                </a:moveTo>
                <a:lnTo>
                  <a:pt x="12" y="8468"/>
                </a:lnTo>
                <a:lnTo>
                  <a:pt x="16164" y="8468"/>
                </a:lnTo>
                <a:lnTo>
                  <a:pt x="16152" y="8480"/>
                </a:lnTo>
                <a:lnTo>
                  <a:pt x="16152" y="12"/>
                </a:lnTo>
                <a:lnTo>
                  <a:pt x="16164" y="24"/>
                </a:lnTo>
                <a:lnTo>
                  <a:pt x="12" y="24"/>
                </a:lnTo>
                <a:lnTo>
                  <a:pt x="24" y="12"/>
                </a:lnTo>
                <a:lnTo>
                  <a:pt x="24" y="848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18" name="Rectangle 8"/>
          <p:cNvSpPr>
            <a:spLocks noChangeArrowheads="1"/>
          </p:cNvSpPr>
          <p:nvPr/>
        </p:nvSpPr>
        <p:spPr bwMode="auto">
          <a:xfrm>
            <a:off x="2190750" y="4869160"/>
            <a:ext cx="1539875" cy="200025"/>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Rectangle 10"/>
          <p:cNvSpPr>
            <a:spLocks noChangeArrowheads="1"/>
          </p:cNvSpPr>
          <p:nvPr/>
        </p:nvSpPr>
        <p:spPr bwMode="auto">
          <a:xfrm>
            <a:off x="2190750" y="4093071"/>
            <a:ext cx="712788" cy="200025"/>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Rectangle 12"/>
          <p:cNvSpPr>
            <a:spLocks noChangeArrowheads="1"/>
          </p:cNvSpPr>
          <p:nvPr/>
        </p:nvSpPr>
        <p:spPr bwMode="auto">
          <a:xfrm>
            <a:off x="2190750" y="3284984"/>
            <a:ext cx="2305050" cy="203200"/>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Rectangle 14"/>
          <p:cNvSpPr>
            <a:spLocks noChangeArrowheads="1"/>
          </p:cNvSpPr>
          <p:nvPr/>
        </p:nvSpPr>
        <p:spPr bwMode="auto">
          <a:xfrm>
            <a:off x="2190750" y="2492896"/>
            <a:ext cx="1196975" cy="201613"/>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Rectangle 16"/>
          <p:cNvSpPr>
            <a:spLocks noChangeArrowheads="1"/>
          </p:cNvSpPr>
          <p:nvPr/>
        </p:nvSpPr>
        <p:spPr bwMode="auto">
          <a:xfrm>
            <a:off x="2190750" y="4523531"/>
            <a:ext cx="228600" cy="201613"/>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Rectangle 18"/>
          <p:cNvSpPr>
            <a:spLocks noChangeArrowheads="1"/>
          </p:cNvSpPr>
          <p:nvPr/>
        </p:nvSpPr>
        <p:spPr bwMode="auto">
          <a:xfrm>
            <a:off x="2190750" y="3733031"/>
            <a:ext cx="1222375" cy="200025"/>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Rectangle 20"/>
          <p:cNvSpPr>
            <a:spLocks noChangeArrowheads="1"/>
          </p:cNvSpPr>
          <p:nvPr/>
        </p:nvSpPr>
        <p:spPr bwMode="auto">
          <a:xfrm>
            <a:off x="2190750" y="2940943"/>
            <a:ext cx="800100" cy="200025"/>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48" name="Rectangle 22"/>
          <p:cNvSpPr>
            <a:spLocks noChangeArrowheads="1"/>
          </p:cNvSpPr>
          <p:nvPr/>
        </p:nvSpPr>
        <p:spPr bwMode="auto">
          <a:xfrm>
            <a:off x="2190750" y="2075259"/>
            <a:ext cx="2444750" cy="201613"/>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50" name="Rectangle 24"/>
          <p:cNvSpPr>
            <a:spLocks noChangeArrowheads="1"/>
          </p:cNvSpPr>
          <p:nvPr/>
        </p:nvSpPr>
        <p:spPr bwMode="auto">
          <a:xfrm>
            <a:off x="2190750" y="5208588"/>
            <a:ext cx="6153150" cy="952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052" name="Freeform 25"/>
          <p:cNvSpPr>
            <a:spLocks noEditPoints="1"/>
          </p:cNvSpPr>
          <p:nvPr/>
        </p:nvSpPr>
        <p:spPr bwMode="auto">
          <a:xfrm>
            <a:off x="2185988" y="5213350"/>
            <a:ext cx="6162675" cy="77788"/>
          </a:xfrm>
          <a:custGeom>
            <a:avLst/>
            <a:gdLst>
              <a:gd name="T0" fmla="*/ 6 w 3882"/>
              <a:gd name="T1" fmla="*/ 0 h 49"/>
              <a:gd name="T2" fmla="*/ 6 w 3882"/>
              <a:gd name="T3" fmla="*/ 49 h 49"/>
              <a:gd name="T4" fmla="*/ 0 w 3882"/>
              <a:gd name="T5" fmla="*/ 49 h 49"/>
              <a:gd name="T6" fmla="*/ 0 w 3882"/>
              <a:gd name="T7" fmla="*/ 0 h 49"/>
              <a:gd name="T8" fmla="*/ 6 w 3882"/>
              <a:gd name="T9" fmla="*/ 0 h 49"/>
              <a:gd name="T10" fmla="*/ 560 w 3882"/>
              <a:gd name="T11" fmla="*/ 0 h 49"/>
              <a:gd name="T12" fmla="*/ 560 w 3882"/>
              <a:gd name="T13" fmla="*/ 49 h 49"/>
              <a:gd name="T14" fmla="*/ 554 w 3882"/>
              <a:gd name="T15" fmla="*/ 49 h 49"/>
              <a:gd name="T16" fmla="*/ 554 w 3882"/>
              <a:gd name="T17" fmla="*/ 0 h 49"/>
              <a:gd name="T18" fmla="*/ 560 w 3882"/>
              <a:gd name="T19" fmla="*/ 0 h 49"/>
              <a:gd name="T20" fmla="*/ 1114 w 3882"/>
              <a:gd name="T21" fmla="*/ 0 h 49"/>
              <a:gd name="T22" fmla="*/ 1114 w 3882"/>
              <a:gd name="T23" fmla="*/ 49 h 49"/>
              <a:gd name="T24" fmla="*/ 1108 w 3882"/>
              <a:gd name="T25" fmla="*/ 49 h 49"/>
              <a:gd name="T26" fmla="*/ 1108 w 3882"/>
              <a:gd name="T27" fmla="*/ 0 h 49"/>
              <a:gd name="T28" fmla="*/ 1114 w 3882"/>
              <a:gd name="T29" fmla="*/ 0 h 49"/>
              <a:gd name="T30" fmla="*/ 1668 w 3882"/>
              <a:gd name="T31" fmla="*/ 0 h 49"/>
              <a:gd name="T32" fmla="*/ 1668 w 3882"/>
              <a:gd name="T33" fmla="*/ 49 h 49"/>
              <a:gd name="T34" fmla="*/ 1662 w 3882"/>
              <a:gd name="T35" fmla="*/ 49 h 49"/>
              <a:gd name="T36" fmla="*/ 1662 w 3882"/>
              <a:gd name="T37" fmla="*/ 0 h 49"/>
              <a:gd name="T38" fmla="*/ 1668 w 3882"/>
              <a:gd name="T39" fmla="*/ 0 h 49"/>
              <a:gd name="T40" fmla="*/ 2222 w 3882"/>
              <a:gd name="T41" fmla="*/ 0 h 49"/>
              <a:gd name="T42" fmla="*/ 2222 w 3882"/>
              <a:gd name="T43" fmla="*/ 49 h 49"/>
              <a:gd name="T44" fmla="*/ 2216 w 3882"/>
              <a:gd name="T45" fmla="*/ 49 h 49"/>
              <a:gd name="T46" fmla="*/ 2216 w 3882"/>
              <a:gd name="T47" fmla="*/ 0 h 49"/>
              <a:gd name="T48" fmla="*/ 2222 w 3882"/>
              <a:gd name="T49" fmla="*/ 0 h 49"/>
              <a:gd name="T50" fmla="*/ 2775 w 3882"/>
              <a:gd name="T51" fmla="*/ 0 h 49"/>
              <a:gd name="T52" fmla="*/ 2775 w 3882"/>
              <a:gd name="T53" fmla="*/ 49 h 49"/>
              <a:gd name="T54" fmla="*/ 2770 w 3882"/>
              <a:gd name="T55" fmla="*/ 49 h 49"/>
              <a:gd name="T56" fmla="*/ 2770 w 3882"/>
              <a:gd name="T57" fmla="*/ 0 h 49"/>
              <a:gd name="T58" fmla="*/ 2775 w 3882"/>
              <a:gd name="T59" fmla="*/ 0 h 49"/>
              <a:gd name="T60" fmla="*/ 3329 w 3882"/>
              <a:gd name="T61" fmla="*/ 0 h 49"/>
              <a:gd name="T62" fmla="*/ 3329 w 3882"/>
              <a:gd name="T63" fmla="*/ 49 h 49"/>
              <a:gd name="T64" fmla="*/ 3324 w 3882"/>
              <a:gd name="T65" fmla="*/ 49 h 49"/>
              <a:gd name="T66" fmla="*/ 3324 w 3882"/>
              <a:gd name="T67" fmla="*/ 0 h 49"/>
              <a:gd name="T68" fmla="*/ 3329 w 3882"/>
              <a:gd name="T69" fmla="*/ 0 h 49"/>
              <a:gd name="T70" fmla="*/ 3882 w 3882"/>
              <a:gd name="T71" fmla="*/ 0 h 49"/>
              <a:gd name="T72" fmla="*/ 3882 w 3882"/>
              <a:gd name="T73" fmla="*/ 49 h 49"/>
              <a:gd name="T74" fmla="*/ 3877 w 3882"/>
              <a:gd name="T75" fmla="*/ 49 h 49"/>
              <a:gd name="T76" fmla="*/ 3877 w 3882"/>
              <a:gd name="T77" fmla="*/ 0 h 49"/>
              <a:gd name="T78" fmla="*/ 3882 w 3882"/>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2" h="49">
                <a:moveTo>
                  <a:pt x="6" y="0"/>
                </a:moveTo>
                <a:lnTo>
                  <a:pt x="6" y="49"/>
                </a:lnTo>
                <a:lnTo>
                  <a:pt x="0" y="49"/>
                </a:lnTo>
                <a:lnTo>
                  <a:pt x="0" y="0"/>
                </a:lnTo>
                <a:lnTo>
                  <a:pt x="6" y="0"/>
                </a:lnTo>
                <a:close/>
                <a:moveTo>
                  <a:pt x="560" y="0"/>
                </a:moveTo>
                <a:lnTo>
                  <a:pt x="560" y="49"/>
                </a:lnTo>
                <a:lnTo>
                  <a:pt x="554" y="49"/>
                </a:lnTo>
                <a:lnTo>
                  <a:pt x="554" y="0"/>
                </a:lnTo>
                <a:lnTo>
                  <a:pt x="560" y="0"/>
                </a:lnTo>
                <a:close/>
                <a:moveTo>
                  <a:pt x="1114" y="0"/>
                </a:moveTo>
                <a:lnTo>
                  <a:pt x="1114" y="49"/>
                </a:lnTo>
                <a:lnTo>
                  <a:pt x="1108" y="49"/>
                </a:lnTo>
                <a:lnTo>
                  <a:pt x="1108" y="0"/>
                </a:lnTo>
                <a:lnTo>
                  <a:pt x="1114" y="0"/>
                </a:lnTo>
                <a:close/>
                <a:moveTo>
                  <a:pt x="1668" y="0"/>
                </a:moveTo>
                <a:lnTo>
                  <a:pt x="1668" y="49"/>
                </a:lnTo>
                <a:lnTo>
                  <a:pt x="1662" y="49"/>
                </a:lnTo>
                <a:lnTo>
                  <a:pt x="1662" y="0"/>
                </a:lnTo>
                <a:lnTo>
                  <a:pt x="1668" y="0"/>
                </a:lnTo>
                <a:close/>
                <a:moveTo>
                  <a:pt x="2222" y="0"/>
                </a:moveTo>
                <a:lnTo>
                  <a:pt x="2222" y="49"/>
                </a:lnTo>
                <a:lnTo>
                  <a:pt x="2216" y="49"/>
                </a:lnTo>
                <a:lnTo>
                  <a:pt x="2216" y="0"/>
                </a:lnTo>
                <a:lnTo>
                  <a:pt x="2222" y="0"/>
                </a:lnTo>
                <a:close/>
                <a:moveTo>
                  <a:pt x="2775" y="0"/>
                </a:moveTo>
                <a:lnTo>
                  <a:pt x="2775" y="49"/>
                </a:lnTo>
                <a:lnTo>
                  <a:pt x="2770" y="49"/>
                </a:lnTo>
                <a:lnTo>
                  <a:pt x="2770" y="0"/>
                </a:lnTo>
                <a:lnTo>
                  <a:pt x="2775" y="0"/>
                </a:lnTo>
                <a:close/>
                <a:moveTo>
                  <a:pt x="3329" y="0"/>
                </a:moveTo>
                <a:lnTo>
                  <a:pt x="3329" y="49"/>
                </a:lnTo>
                <a:lnTo>
                  <a:pt x="3324" y="49"/>
                </a:lnTo>
                <a:lnTo>
                  <a:pt x="3324" y="0"/>
                </a:lnTo>
                <a:lnTo>
                  <a:pt x="3329" y="0"/>
                </a:lnTo>
                <a:close/>
                <a:moveTo>
                  <a:pt x="3882" y="0"/>
                </a:moveTo>
                <a:lnTo>
                  <a:pt x="3882" y="49"/>
                </a:lnTo>
                <a:lnTo>
                  <a:pt x="3877" y="49"/>
                </a:lnTo>
                <a:lnTo>
                  <a:pt x="3877" y="0"/>
                </a:lnTo>
                <a:lnTo>
                  <a:pt x="3882"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053" name="Rectangle 26"/>
          <p:cNvSpPr>
            <a:spLocks noChangeArrowheads="1"/>
          </p:cNvSpPr>
          <p:nvPr/>
        </p:nvSpPr>
        <p:spPr bwMode="auto">
          <a:xfrm>
            <a:off x="2185988" y="1987550"/>
            <a:ext cx="9525" cy="3225800"/>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054" name="Freeform 27"/>
          <p:cNvSpPr>
            <a:spLocks noEditPoints="1"/>
          </p:cNvSpPr>
          <p:nvPr/>
        </p:nvSpPr>
        <p:spPr bwMode="auto">
          <a:xfrm>
            <a:off x="1355725" y="1982788"/>
            <a:ext cx="835025" cy="3235325"/>
          </a:xfrm>
          <a:custGeom>
            <a:avLst/>
            <a:gdLst>
              <a:gd name="T0" fmla="*/ 526 w 526"/>
              <a:gd name="T1" fmla="*/ 2032 h 2038"/>
              <a:gd name="T2" fmla="*/ 478 w 526"/>
              <a:gd name="T3" fmla="*/ 2038 h 2038"/>
              <a:gd name="T4" fmla="*/ 0 w 526"/>
              <a:gd name="T5" fmla="*/ 2032 h 2038"/>
              <a:gd name="T6" fmla="*/ 526 w 526"/>
              <a:gd name="T7" fmla="*/ 2038 h 2038"/>
              <a:gd name="T8" fmla="*/ 0 w 526"/>
              <a:gd name="T9" fmla="*/ 2032 h 2038"/>
              <a:gd name="T10" fmla="*/ 526 w 526"/>
              <a:gd name="T11" fmla="*/ 1779 h 2038"/>
              <a:gd name="T12" fmla="*/ 478 w 526"/>
              <a:gd name="T13" fmla="*/ 1785 h 2038"/>
              <a:gd name="T14" fmla="*/ 0 w 526"/>
              <a:gd name="T15" fmla="*/ 1779 h 2038"/>
              <a:gd name="T16" fmla="*/ 526 w 526"/>
              <a:gd name="T17" fmla="*/ 1785 h 2038"/>
              <a:gd name="T18" fmla="*/ 0 w 526"/>
              <a:gd name="T19" fmla="*/ 1779 h 2038"/>
              <a:gd name="T20" fmla="*/ 526 w 526"/>
              <a:gd name="T21" fmla="*/ 1525 h 2038"/>
              <a:gd name="T22" fmla="*/ 478 w 526"/>
              <a:gd name="T23" fmla="*/ 1530 h 2038"/>
              <a:gd name="T24" fmla="*/ 0 w 526"/>
              <a:gd name="T25" fmla="*/ 1525 h 2038"/>
              <a:gd name="T26" fmla="*/ 526 w 526"/>
              <a:gd name="T27" fmla="*/ 1530 h 2038"/>
              <a:gd name="T28" fmla="*/ 0 w 526"/>
              <a:gd name="T29" fmla="*/ 1525 h 2038"/>
              <a:gd name="T30" fmla="*/ 526 w 526"/>
              <a:gd name="T31" fmla="*/ 1270 h 2038"/>
              <a:gd name="T32" fmla="*/ 478 w 526"/>
              <a:gd name="T33" fmla="*/ 1276 h 2038"/>
              <a:gd name="T34" fmla="*/ 0 w 526"/>
              <a:gd name="T35" fmla="*/ 1270 h 2038"/>
              <a:gd name="T36" fmla="*/ 526 w 526"/>
              <a:gd name="T37" fmla="*/ 1276 h 2038"/>
              <a:gd name="T38" fmla="*/ 0 w 526"/>
              <a:gd name="T39" fmla="*/ 1270 h 2038"/>
              <a:gd name="T40" fmla="*/ 526 w 526"/>
              <a:gd name="T41" fmla="*/ 1017 h 2038"/>
              <a:gd name="T42" fmla="*/ 478 w 526"/>
              <a:gd name="T43" fmla="*/ 1022 h 2038"/>
              <a:gd name="T44" fmla="*/ 0 w 526"/>
              <a:gd name="T45" fmla="*/ 1017 h 2038"/>
              <a:gd name="T46" fmla="*/ 526 w 526"/>
              <a:gd name="T47" fmla="*/ 1022 h 2038"/>
              <a:gd name="T48" fmla="*/ 0 w 526"/>
              <a:gd name="T49" fmla="*/ 1017 h 2038"/>
              <a:gd name="T50" fmla="*/ 526 w 526"/>
              <a:gd name="T51" fmla="*/ 762 h 2038"/>
              <a:gd name="T52" fmla="*/ 478 w 526"/>
              <a:gd name="T53" fmla="*/ 768 h 2038"/>
              <a:gd name="T54" fmla="*/ 0 w 526"/>
              <a:gd name="T55" fmla="*/ 762 h 2038"/>
              <a:gd name="T56" fmla="*/ 526 w 526"/>
              <a:gd name="T57" fmla="*/ 768 h 2038"/>
              <a:gd name="T58" fmla="*/ 0 w 526"/>
              <a:gd name="T59" fmla="*/ 762 h 2038"/>
              <a:gd name="T60" fmla="*/ 526 w 526"/>
              <a:gd name="T61" fmla="*/ 508 h 2038"/>
              <a:gd name="T62" fmla="*/ 478 w 526"/>
              <a:gd name="T63" fmla="*/ 514 h 2038"/>
              <a:gd name="T64" fmla="*/ 0 w 526"/>
              <a:gd name="T65" fmla="*/ 508 h 2038"/>
              <a:gd name="T66" fmla="*/ 526 w 526"/>
              <a:gd name="T67" fmla="*/ 514 h 2038"/>
              <a:gd name="T68" fmla="*/ 0 w 526"/>
              <a:gd name="T69" fmla="*/ 508 h 2038"/>
              <a:gd name="T70" fmla="*/ 526 w 526"/>
              <a:gd name="T71" fmla="*/ 253 h 2038"/>
              <a:gd name="T72" fmla="*/ 478 w 526"/>
              <a:gd name="T73" fmla="*/ 259 h 2038"/>
              <a:gd name="T74" fmla="*/ 0 w 526"/>
              <a:gd name="T75" fmla="*/ 253 h 2038"/>
              <a:gd name="T76" fmla="*/ 526 w 526"/>
              <a:gd name="T77" fmla="*/ 259 h 2038"/>
              <a:gd name="T78" fmla="*/ 0 w 526"/>
              <a:gd name="T79" fmla="*/ 253 h 2038"/>
              <a:gd name="T80" fmla="*/ 526 w 526"/>
              <a:gd name="T81" fmla="*/ 0 h 2038"/>
              <a:gd name="T82" fmla="*/ 478 w 526"/>
              <a:gd name="T83" fmla="*/ 6 h 2038"/>
              <a:gd name="T84" fmla="*/ 0 w 526"/>
              <a:gd name="T85" fmla="*/ 0 h 2038"/>
              <a:gd name="T86" fmla="*/ 526 w 526"/>
              <a:gd name="T87" fmla="*/ 6 h 2038"/>
              <a:gd name="T88" fmla="*/ 0 w 526"/>
              <a:gd name="T89"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2038">
                <a:moveTo>
                  <a:pt x="478" y="2032"/>
                </a:moveTo>
                <a:lnTo>
                  <a:pt x="526" y="2032"/>
                </a:lnTo>
                <a:lnTo>
                  <a:pt x="526" y="2038"/>
                </a:lnTo>
                <a:lnTo>
                  <a:pt x="478" y="2038"/>
                </a:lnTo>
                <a:lnTo>
                  <a:pt x="478" y="2032"/>
                </a:lnTo>
                <a:close/>
                <a:moveTo>
                  <a:pt x="0" y="2032"/>
                </a:moveTo>
                <a:lnTo>
                  <a:pt x="526" y="2032"/>
                </a:lnTo>
                <a:lnTo>
                  <a:pt x="526" y="2038"/>
                </a:lnTo>
                <a:lnTo>
                  <a:pt x="0" y="2038"/>
                </a:lnTo>
                <a:lnTo>
                  <a:pt x="0" y="2032"/>
                </a:lnTo>
                <a:close/>
                <a:moveTo>
                  <a:pt x="478" y="1779"/>
                </a:moveTo>
                <a:lnTo>
                  <a:pt x="526" y="1779"/>
                </a:lnTo>
                <a:lnTo>
                  <a:pt x="526" y="1785"/>
                </a:lnTo>
                <a:lnTo>
                  <a:pt x="478" y="1785"/>
                </a:lnTo>
                <a:lnTo>
                  <a:pt x="478" y="1779"/>
                </a:lnTo>
                <a:close/>
                <a:moveTo>
                  <a:pt x="0" y="1779"/>
                </a:moveTo>
                <a:lnTo>
                  <a:pt x="526" y="1779"/>
                </a:lnTo>
                <a:lnTo>
                  <a:pt x="526" y="1785"/>
                </a:lnTo>
                <a:lnTo>
                  <a:pt x="0" y="1785"/>
                </a:lnTo>
                <a:lnTo>
                  <a:pt x="0" y="1779"/>
                </a:lnTo>
                <a:close/>
                <a:moveTo>
                  <a:pt x="478" y="1525"/>
                </a:moveTo>
                <a:lnTo>
                  <a:pt x="526" y="1525"/>
                </a:lnTo>
                <a:lnTo>
                  <a:pt x="526" y="1530"/>
                </a:lnTo>
                <a:lnTo>
                  <a:pt x="478" y="1530"/>
                </a:lnTo>
                <a:lnTo>
                  <a:pt x="478" y="1525"/>
                </a:lnTo>
                <a:close/>
                <a:moveTo>
                  <a:pt x="0" y="1525"/>
                </a:moveTo>
                <a:lnTo>
                  <a:pt x="526" y="1525"/>
                </a:lnTo>
                <a:lnTo>
                  <a:pt x="526" y="1530"/>
                </a:lnTo>
                <a:lnTo>
                  <a:pt x="0" y="1530"/>
                </a:lnTo>
                <a:lnTo>
                  <a:pt x="0" y="1525"/>
                </a:lnTo>
                <a:close/>
                <a:moveTo>
                  <a:pt x="478" y="1270"/>
                </a:moveTo>
                <a:lnTo>
                  <a:pt x="526" y="1270"/>
                </a:lnTo>
                <a:lnTo>
                  <a:pt x="526" y="1276"/>
                </a:lnTo>
                <a:lnTo>
                  <a:pt x="478" y="1276"/>
                </a:lnTo>
                <a:lnTo>
                  <a:pt x="478" y="1270"/>
                </a:lnTo>
                <a:close/>
                <a:moveTo>
                  <a:pt x="0" y="1270"/>
                </a:moveTo>
                <a:lnTo>
                  <a:pt x="526" y="1270"/>
                </a:lnTo>
                <a:lnTo>
                  <a:pt x="526" y="1276"/>
                </a:lnTo>
                <a:lnTo>
                  <a:pt x="0" y="1276"/>
                </a:lnTo>
                <a:lnTo>
                  <a:pt x="0" y="1270"/>
                </a:lnTo>
                <a:close/>
                <a:moveTo>
                  <a:pt x="478" y="1017"/>
                </a:moveTo>
                <a:lnTo>
                  <a:pt x="526" y="1017"/>
                </a:lnTo>
                <a:lnTo>
                  <a:pt x="526" y="1022"/>
                </a:lnTo>
                <a:lnTo>
                  <a:pt x="478" y="1022"/>
                </a:lnTo>
                <a:lnTo>
                  <a:pt x="478" y="1017"/>
                </a:lnTo>
                <a:close/>
                <a:moveTo>
                  <a:pt x="0" y="1017"/>
                </a:moveTo>
                <a:lnTo>
                  <a:pt x="526" y="1017"/>
                </a:lnTo>
                <a:lnTo>
                  <a:pt x="526" y="1022"/>
                </a:lnTo>
                <a:lnTo>
                  <a:pt x="0" y="1022"/>
                </a:lnTo>
                <a:lnTo>
                  <a:pt x="0" y="1017"/>
                </a:lnTo>
                <a:close/>
                <a:moveTo>
                  <a:pt x="478" y="762"/>
                </a:moveTo>
                <a:lnTo>
                  <a:pt x="526" y="762"/>
                </a:lnTo>
                <a:lnTo>
                  <a:pt x="526" y="768"/>
                </a:lnTo>
                <a:lnTo>
                  <a:pt x="478" y="768"/>
                </a:lnTo>
                <a:lnTo>
                  <a:pt x="478" y="762"/>
                </a:lnTo>
                <a:close/>
                <a:moveTo>
                  <a:pt x="0" y="762"/>
                </a:moveTo>
                <a:lnTo>
                  <a:pt x="526" y="762"/>
                </a:lnTo>
                <a:lnTo>
                  <a:pt x="526" y="768"/>
                </a:lnTo>
                <a:lnTo>
                  <a:pt x="0" y="768"/>
                </a:lnTo>
                <a:lnTo>
                  <a:pt x="0" y="762"/>
                </a:lnTo>
                <a:close/>
                <a:moveTo>
                  <a:pt x="478" y="508"/>
                </a:moveTo>
                <a:lnTo>
                  <a:pt x="526" y="508"/>
                </a:lnTo>
                <a:lnTo>
                  <a:pt x="526" y="514"/>
                </a:lnTo>
                <a:lnTo>
                  <a:pt x="478" y="514"/>
                </a:lnTo>
                <a:lnTo>
                  <a:pt x="478" y="508"/>
                </a:lnTo>
                <a:close/>
                <a:moveTo>
                  <a:pt x="0" y="508"/>
                </a:moveTo>
                <a:lnTo>
                  <a:pt x="526" y="508"/>
                </a:lnTo>
                <a:lnTo>
                  <a:pt x="526" y="514"/>
                </a:lnTo>
                <a:lnTo>
                  <a:pt x="0" y="514"/>
                </a:lnTo>
                <a:lnTo>
                  <a:pt x="0" y="508"/>
                </a:lnTo>
                <a:close/>
                <a:moveTo>
                  <a:pt x="478" y="253"/>
                </a:moveTo>
                <a:lnTo>
                  <a:pt x="526" y="253"/>
                </a:lnTo>
                <a:lnTo>
                  <a:pt x="526" y="259"/>
                </a:lnTo>
                <a:lnTo>
                  <a:pt x="478" y="259"/>
                </a:lnTo>
                <a:lnTo>
                  <a:pt x="478" y="253"/>
                </a:lnTo>
                <a:close/>
                <a:moveTo>
                  <a:pt x="0" y="253"/>
                </a:moveTo>
                <a:lnTo>
                  <a:pt x="526" y="253"/>
                </a:lnTo>
                <a:lnTo>
                  <a:pt x="526" y="259"/>
                </a:lnTo>
                <a:lnTo>
                  <a:pt x="0" y="259"/>
                </a:lnTo>
                <a:lnTo>
                  <a:pt x="0" y="253"/>
                </a:lnTo>
                <a:close/>
                <a:moveTo>
                  <a:pt x="478" y="0"/>
                </a:moveTo>
                <a:lnTo>
                  <a:pt x="526" y="0"/>
                </a:lnTo>
                <a:lnTo>
                  <a:pt x="526" y="6"/>
                </a:lnTo>
                <a:lnTo>
                  <a:pt x="478" y="6"/>
                </a:lnTo>
                <a:lnTo>
                  <a:pt x="478" y="0"/>
                </a:lnTo>
                <a:close/>
                <a:moveTo>
                  <a:pt x="0" y="0"/>
                </a:moveTo>
                <a:lnTo>
                  <a:pt x="526" y="0"/>
                </a:lnTo>
                <a:lnTo>
                  <a:pt x="526"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055" name="Freeform 28"/>
          <p:cNvSpPr>
            <a:spLocks noEditPoints="1"/>
          </p:cNvSpPr>
          <p:nvPr/>
        </p:nvSpPr>
        <p:spPr bwMode="auto">
          <a:xfrm>
            <a:off x="844550" y="1982788"/>
            <a:ext cx="511175" cy="3235325"/>
          </a:xfrm>
          <a:custGeom>
            <a:avLst/>
            <a:gdLst>
              <a:gd name="T0" fmla="*/ 0 w 322"/>
              <a:gd name="T1" fmla="*/ 2032 h 2038"/>
              <a:gd name="T2" fmla="*/ 322 w 322"/>
              <a:gd name="T3" fmla="*/ 2032 h 2038"/>
              <a:gd name="T4" fmla="*/ 322 w 322"/>
              <a:gd name="T5" fmla="*/ 2038 h 2038"/>
              <a:gd name="T6" fmla="*/ 0 w 322"/>
              <a:gd name="T7" fmla="*/ 2038 h 2038"/>
              <a:gd name="T8" fmla="*/ 0 w 322"/>
              <a:gd name="T9" fmla="*/ 2032 h 2038"/>
              <a:gd name="T10" fmla="*/ 0 w 322"/>
              <a:gd name="T11" fmla="*/ 1525 h 2038"/>
              <a:gd name="T12" fmla="*/ 322 w 322"/>
              <a:gd name="T13" fmla="*/ 1525 h 2038"/>
              <a:gd name="T14" fmla="*/ 322 w 322"/>
              <a:gd name="T15" fmla="*/ 1530 h 2038"/>
              <a:gd name="T16" fmla="*/ 0 w 322"/>
              <a:gd name="T17" fmla="*/ 1530 h 2038"/>
              <a:gd name="T18" fmla="*/ 0 w 322"/>
              <a:gd name="T19" fmla="*/ 1525 h 2038"/>
              <a:gd name="T20" fmla="*/ 0 w 322"/>
              <a:gd name="T21" fmla="*/ 1017 h 2038"/>
              <a:gd name="T22" fmla="*/ 322 w 322"/>
              <a:gd name="T23" fmla="*/ 1017 h 2038"/>
              <a:gd name="T24" fmla="*/ 322 w 322"/>
              <a:gd name="T25" fmla="*/ 1022 h 2038"/>
              <a:gd name="T26" fmla="*/ 0 w 322"/>
              <a:gd name="T27" fmla="*/ 1022 h 2038"/>
              <a:gd name="T28" fmla="*/ 0 w 322"/>
              <a:gd name="T29" fmla="*/ 1017 h 2038"/>
              <a:gd name="T30" fmla="*/ 0 w 322"/>
              <a:gd name="T31" fmla="*/ 508 h 2038"/>
              <a:gd name="T32" fmla="*/ 322 w 322"/>
              <a:gd name="T33" fmla="*/ 508 h 2038"/>
              <a:gd name="T34" fmla="*/ 322 w 322"/>
              <a:gd name="T35" fmla="*/ 514 h 2038"/>
              <a:gd name="T36" fmla="*/ 0 w 322"/>
              <a:gd name="T37" fmla="*/ 514 h 2038"/>
              <a:gd name="T38" fmla="*/ 0 w 322"/>
              <a:gd name="T39" fmla="*/ 508 h 2038"/>
              <a:gd name="T40" fmla="*/ 0 w 322"/>
              <a:gd name="T41" fmla="*/ 0 h 2038"/>
              <a:gd name="T42" fmla="*/ 322 w 322"/>
              <a:gd name="T43" fmla="*/ 0 h 2038"/>
              <a:gd name="T44" fmla="*/ 322 w 322"/>
              <a:gd name="T45" fmla="*/ 6 h 2038"/>
              <a:gd name="T46" fmla="*/ 0 w 322"/>
              <a:gd name="T47" fmla="*/ 6 h 2038"/>
              <a:gd name="T48" fmla="*/ 0 w 322"/>
              <a:gd name="T49"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2038">
                <a:moveTo>
                  <a:pt x="0" y="2032"/>
                </a:moveTo>
                <a:lnTo>
                  <a:pt x="322" y="2032"/>
                </a:lnTo>
                <a:lnTo>
                  <a:pt x="322" y="2038"/>
                </a:lnTo>
                <a:lnTo>
                  <a:pt x="0" y="2038"/>
                </a:lnTo>
                <a:lnTo>
                  <a:pt x="0" y="2032"/>
                </a:lnTo>
                <a:close/>
                <a:moveTo>
                  <a:pt x="0" y="1525"/>
                </a:moveTo>
                <a:lnTo>
                  <a:pt x="322" y="1525"/>
                </a:lnTo>
                <a:lnTo>
                  <a:pt x="322" y="1530"/>
                </a:lnTo>
                <a:lnTo>
                  <a:pt x="0" y="1530"/>
                </a:lnTo>
                <a:lnTo>
                  <a:pt x="0" y="1525"/>
                </a:lnTo>
                <a:close/>
                <a:moveTo>
                  <a:pt x="0" y="1017"/>
                </a:moveTo>
                <a:lnTo>
                  <a:pt x="322" y="1017"/>
                </a:lnTo>
                <a:lnTo>
                  <a:pt x="322" y="1022"/>
                </a:lnTo>
                <a:lnTo>
                  <a:pt x="0" y="1022"/>
                </a:lnTo>
                <a:lnTo>
                  <a:pt x="0" y="1017"/>
                </a:lnTo>
                <a:close/>
                <a:moveTo>
                  <a:pt x="0" y="508"/>
                </a:moveTo>
                <a:lnTo>
                  <a:pt x="322" y="508"/>
                </a:lnTo>
                <a:lnTo>
                  <a:pt x="322" y="514"/>
                </a:lnTo>
                <a:lnTo>
                  <a:pt x="0" y="514"/>
                </a:lnTo>
                <a:lnTo>
                  <a:pt x="0" y="508"/>
                </a:lnTo>
                <a:close/>
                <a:moveTo>
                  <a:pt x="0" y="0"/>
                </a:moveTo>
                <a:lnTo>
                  <a:pt x="322" y="0"/>
                </a:lnTo>
                <a:lnTo>
                  <a:pt x="322"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056" name="Freeform 29"/>
          <p:cNvSpPr>
            <a:spLocks noEditPoints="1"/>
          </p:cNvSpPr>
          <p:nvPr/>
        </p:nvSpPr>
        <p:spPr bwMode="auto">
          <a:xfrm>
            <a:off x="333375" y="1982788"/>
            <a:ext cx="511175" cy="3235325"/>
          </a:xfrm>
          <a:custGeom>
            <a:avLst/>
            <a:gdLst>
              <a:gd name="T0" fmla="*/ 0 w 322"/>
              <a:gd name="T1" fmla="*/ 2032 h 2038"/>
              <a:gd name="T2" fmla="*/ 322 w 322"/>
              <a:gd name="T3" fmla="*/ 2032 h 2038"/>
              <a:gd name="T4" fmla="*/ 322 w 322"/>
              <a:gd name="T5" fmla="*/ 2038 h 2038"/>
              <a:gd name="T6" fmla="*/ 0 w 322"/>
              <a:gd name="T7" fmla="*/ 2038 h 2038"/>
              <a:gd name="T8" fmla="*/ 0 w 322"/>
              <a:gd name="T9" fmla="*/ 2032 h 2038"/>
              <a:gd name="T10" fmla="*/ 0 w 322"/>
              <a:gd name="T11" fmla="*/ 1017 h 2038"/>
              <a:gd name="T12" fmla="*/ 322 w 322"/>
              <a:gd name="T13" fmla="*/ 1017 h 2038"/>
              <a:gd name="T14" fmla="*/ 322 w 322"/>
              <a:gd name="T15" fmla="*/ 1022 h 2038"/>
              <a:gd name="T16" fmla="*/ 0 w 322"/>
              <a:gd name="T17" fmla="*/ 1022 h 2038"/>
              <a:gd name="T18" fmla="*/ 0 w 322"/>
              <a:gd name="T19" fmla="*/ 1017 h 2038"/>
              <a:gd name="T20" fmla="*/ 0 w 322"/>
              <a:gd name="T21" fmla="*/ 0 h 2038"/>
              <a:gd name="T22" fmla="*/ 322 w 322"/>
              <a:gd name="T23" fmla="*/ 0 h 2038"/>
              <a:gd name="T24" fmla="*/ 322 w 322"/>
              <a:gd name="T25" fmla="*/ 6 h 2038"/>
              <a:gd name="T26" fmla="*/ 0 w 322"/>
              <a:gd name="T27" fmla="*/ 6 h 2038"/>
              <a:gd name="T28" fmla="*/ 0 w 322"/>
              <a:gd name="T29"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2038">
                <a:moveTo>
                  <a:pt x="0" y="2032"/>
                </a:moveTo>
                <a:lnTo>
                  <a:pt x="322" y="2032"/>
                </a:lnTo>
                <a:lnTo>
                  <a:pt x="322" y="2038"/>
                </a:lnTo>
                <a:lnTo>
                  <a:pt x="0" y="2038"/>
                </a:lnTo>
                <a:lnTo>
                  <a:pt x="0" y="2032"/>
                </a:lnTo>
                <a:close/>
                <a:moveTo>
                  <a:pt x="0" y="1017"/>
                </a:moveTo>
                <a:lnTo>
                  <a:pt x="322" y="1017"/>
                </a:lnTo>
                <a:lnTo>
                  <a:pt x="322" y="1022"/>
                </a:lnTo>
                <a:lnTo>
                  <a:pt x="0" y="1022"/>
                </a:lnTo>
                <a:lnTo>
                  <a:pt x="0" y="1017"/>
                </a:lnTo>
                <a:close/>
                <a:moveTo>
                  <a:pt x="0" y="0"/>
                </a:moveTo>
                <a:lnTo>
                  <a:pt x="322" y="0"/>
                </a:lnTo>
                <a:lnTo>
                  <a:pt x="322"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2057" name="Rectangle 30"/>
          <p:cNvSpPr>
            <a:spLocks noChangeArrowheads="1"/>
          </p:cNvSpPr>
          <p:nvPr/>
        </p:nvSpPr>
        <p:spPr bwMode="auto">
          <a:xfrm>
            <a:off x="1874838" y="5368925"/>
            <a:ext cx="781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6.000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31"/>
          <p:cNvSpPr>
            <a:spLocks noChangeArrowheads="1"/>
          </p:cNvSpPr>
          <p:nvPr/>
        </p:nvSpPr>
        <p:spPr bwMode="auto">
          <a:xfrm>
            <a:off x="2754313" y="5368925"/>
            <a:ext cx="781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7.000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32"/>
          <p:cNvSpPr>
            <a:spLocks noChangeArrowheads="1"/>
          </p:cNvSpPr>
          <p:nvPr/>
        </p:nvSpPr>
        <p:spPr bwMode="auto">
          <a:xfrm>
            <a:off x="3632200" y="5368925"/>
            <a:ext cx="7826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8.000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33"/>
          <p:cNvSpPr>
            <a:spLocks noChangeArrowheads="1"/>
          </p:cNvSpPr>
          <p:nvPr/>
        </p:nvSpPr>
        <p:spPr bwMode="auto">
          <a:xfrm>
            <a:off x="4511675" y="5368925"/>
            <a:ext cx="781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9.000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34"/>
          <p:cNvSpPr>
            <a:spLocks noChangeArrowheads="1"/>
          </p:cNvSpPr>
          <p:nvPr/>
        </p:nvSpPr>
        <p:spPr bwMode="auto">
          <a:xfrm>
            <a:off x="5319713" y="5368925"/>
            <a:ext cx="930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10.000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35"/>
          <p:cNvSpPr>
            <a:spLocks noChangeArrowheads="1"/>
          </p:cNvSpPr>
          <p:nvPr/>
        </p:nvSpPr>
        <p:spPr bwMode="auto">
          <a:xfrm>
            <a:off x="6199188" y="5368925"/>
            <a:ext cx="930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11.000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36"/>
          <p:cNvSpPr>
            <a:spLocks noChangeArrowheads="1"/>
          </p:cNvSpPr>
          <p:nvPr/>
        </p:nvSpPr>
        <p:spPr bwMode="auto">
          <a:xfrm>
            <a:off x="7078663" y="5368925"/>
            <a:ext cx="9286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12.000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37"/>
          <p:cNvSpPr>
            <a:spLocks noChangeArrowheads="1"/>
          </p:cNvSpPr>
          <p:nvPr/>
        </p:nvSpPr>
        <p:spPr bwMode="auto">
          <a:xfrm>
            <a:off x="7958138" y="5368925"/>
            <a:ext cx="9286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13.000</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38"/>
          <p:cNvSpPr>
            <a:spLocks noChangeArrowheads="1"/>
          </p:cNvSpPr>
          <p:nvPr/>
        </p:nvSpPr>
        <p:spPr bwMode="auto">
          <a:xfrm>
            <a:off x="1366838" y="4865688"/>
            <a:ext cx="7223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39"/>
          <p:cNvSpPr>
            <a:spLocks noChangeArrowheads="1"/>
          </p:cNvSpPr>
          <p:nvPr/>
        </p:nvSpPr>
        <p:spPr bwMode="auto">
          <a:xfrm>
            <a:off x="1522413" y="4460875"/>
            <a:ext cx="565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40"/>
          <p:cNvSpPr>
            <a:spLocks noChangeArrowheads="1"/>
          </p:cNvSpPr>
          <p:nvPr/>
        </p:nvSpPr>
        <p:spPr bwMode="auto">
          <a:xfrm>
            <a:off x="1366838" y="4057650"/>
            <a:ext cx="7524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41"/>
          <p:cNvSpPr>
            <a:spLocks noChangeArrowheads="1"/>
          </p:cNvSpPr>
          <p:nvPr/>
        </p:nvSpPr>
        <p:spPr bwMode="auto">
          <a:xfrm>
            <a:off x="1522413" y="3654425"/>
            <a:ext cx="5889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Rectangle 42"/>
          <p:cNvSpPr>
            <a:spLocks noChangeArrowheads="1"/>
          </p:cNvSpPr>
          <p:nvPr/>
        </p:nvSpPr>
        <p:spPr bwMode="auto">
          <a:xfrm>
            <a:off x="1366838" y="3251200"/>
            <a:ext cx="7223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43"/>
          <p:cNvSpPr>
            <a:spLocks noChangeArrowheads="1"/>
          </p:cNvSpPr>
          <p:nvPr/>
        </p:nvSpPr>
        <p:spPr bwMode="auto">
          <a:xfrm>
            <a:off x="1522413" y="2847975"/>
            <a:ext cx="565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Rectangle 44"/>
          <p:cNvSpPr>
            <a:spLocks noChangeArrowheads="1"/>
          </p:cNvSpPr>
          <p:nvPr/>
        </p:nvSpPr>
        <p:spPr bwMode="auto">
          <a:xfrm>
            <a:off x="1366838" y="2444750"/>
            <a:ext cx="7223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Rectangle 45"/>
          <p:cNvSpPr>
            <a:spLocks noChangeArrowheads="1"/>
          </p:cNvSpPr>
          <p:nvPr/>
        </p:nvSpPr>
        <p:spPr bwMode="auto">
          <a:xfrm>
            <a:off x="1522413" y="2041525"/>
            <a:ext cx="565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52"/>
          <p:cNvSpPr>
            <a:spLocks noChangeArrowheads="1"/>
          </p:cNvSpPr>
          <p:nvPr/>
        </p:nvSpPr>
        <p:spPr bwMode="auto">
          <a:xfrm>
            <a:off x="2897188" y="5908675"/>
            <a:ext cx="127000" cy="128588"/>
          </a:xfrm>
          <a:prstGeom prst="rect">
            <a:avLst/>
          </a:prstGeom>
          <a:solidFill>
            <a:srgbClr val="B9C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96" name="Freeform 53"/>
          <p:cNvSpPr>
            <a:spLocks noEditPoints="1"/>
          </p:cNvSpPr>
          <p:nvPr/>
        </p:nvSpPr>
        <p:spPr bwMode="auto">
          <a:xfrm>
            <a:off x="2892425" y="5903913"/>
            <a:ext cx="136525" cy="138113"/>
          </a:xfrm>
          <a:custGeom>
            <a:avLst/>
            <a:gdLst>
              <a:gd name="T0" fmla="*/ 0 w 720"/>
              <a:gd name="T1" fmla="*/ 24 h 720"/>
              <a:gd name="T2" fmla="*/ 24 w 720"/>
              <a:gd name="T3" fmla="*/ 0 h 720"/>
              <a:gd name="T4" fmla="*/ 696 w 720"/>
              <a:gd name="T5" fmla="*/ 0 h 720"/>
              <a:gd name="T6" fmla="*/ 720 w 720"/>
              <a:gd name="T7" fmla="*/ 24 h 720"/>
              <a:gd name="T8" fmla="*/ 720 w 720"/>
              <a:gd name="T9" fmla="*/ 696 h 720"/>
              <a:gd name="T10" fmla="*/ 696 w 720"/>
              <a:gd name="T11" fmla="*/ 720 h 720"/>
              <a:gd name="T12" fmla="*/ 24 w 720"/>
              <a:gd name="T13" fmla="*/ 720 h 720"/>
              <a:gd name="T14" fmla="*/ 0 w 720"/>
              <a:gd name="T15" fmla="*/ 696 h 720"/>
              <a:gd name="T16" fmla="*/ 0 w 720"/>
              <a:gd name="T17" fmla="*/ 24 h 720"/>
              <a:gd name="T18" fmla="*/ 48 w 720"/>
              <a:gd name="T19" fmla="*/ 696 h 720"/>
              <a:gd name="T20" fmla="*/ 24 w 720"/>
              <a:gd name="T21" fmla="*/ 672 h 720"/>
              <a:gd name="T22" fmla="*/ 696 w 720"/>
              <a:gd name="T23" fmla="*/ 672 h 720"/>
              <a:gd name="T24" fmla="*/ 672 w 720"/>
              <a:gd name="T25" fmla="*/ 696 h 720"/>
              <a:gd name="T26" fmla="*/ 672 w 720"/>
              <a:gd name="T27" fmla="*/ 24 h 720"/>
              <a:gd name="T28" fmla="*/ 696 w 720"/>
              <a:gd name="T29" fmla="*/ 48 h 720"/>
              <a:gd name="T30" fmla="*/ 24 w 720"/>
              <a:gd name="T31" fmla="*/ 48 h 720"/>
              <a:gd name="T32" fmla="*/ 48 w 720"/>
              <a:gd name="T33" fmla="*/ 24 h 720"/>
              <a:gd name="T34" fmla="*/ 48 w 720"/>
              <a:gd name="T35" fmla="*/ 69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720">
                <a:moveTo>
                  <a:pt x="0" y="24"/>
                </a:moveTo>
                <a:cubicBezTo>
                  <a:pt x="0" y="11"/>
                  <a:pt x="11" y="0"/>
                  <a:pt x="24" y="0"/>
                </a:cubicBezTo>
                <a:lnTo>
                  <a:pt x="696" y="0"/>
                </a:lnTo>
                <a:cubicBezTo>
                  <a:pt x="710" y="0"/>
                  <a:pt x="720" y="11"/>
                  <a:pt x="720" y="24"/>
                </a:cubicBezTo>
                <a:lnTo>
                  <a:pt x="720" y="696"/>
                </a:lnTo>
                <a:cubicBezTo>
                  <a:pt x="720" y="710"/>
                  <a:pt x="710" y="720"/>
                  <a:pt x="696" y="720"/>
                </a:cubicBezTo>
                <a:lnTo>
                  <a:pt x="24" y="720"/>
                </a:lnTo>
                <a:cubicBezTo>
                  <a:pt x="11" y="720"/>
                  <a:pt x="0" y="710"/>
                  <a:pt x="0" y="696"/>
                </a:cubicBezTo>
                <a:lnTo>
                  <a:pt x="0" y="24"/>
                </a:lnTo>
                <a:close/>
                <a:moveTo>
                  <a:pt x="48" y="696"/>
                </a:moveTo>
                <a:lnTo>
                  <a:pt x="24" y="672"/>
                </a:lnTo>
                <a:lnTo>
                  <a:pt x="696" y="672"/>
                </a:lnTo>
                <a:lnTo>
                  <a:pt x="672" y="696"/>
                </a:lnTo>
                <a:lnTo>
                  <a:pt x="672" y="24"/>
                </a:lnTo>
                <a:lnTo>
                  <a:pt x="696" y="48"/>
                </a:lnTo>
                <a:lnTo>
                  <a:pt x="24" y="48"/>
                </a:lnTo>
                <a:lnTo>
                  <a:pt x="48" y="24"/>
                </a:lnTo>
                <a:lnTo>
                  <a:pt x="48" y="69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4097" name="Rectangle 54"/>
          <p:cNvSpPr>
            <a:spLocks noChangeArrowheads="1"/>
          </p:cNvSpPr>
          <p:nvPr/>
        </p:nvSpPr>
        <p:spPr bwMode="auto">
          <a:xfrm>
            <a:off x="3084513" y="5824538"/>
            <a:ext cx="14636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Sen 1. slæt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4099" name="Rectangle 55"/>
          <p:cNvSpPr>
            <a:spLocks noChangeArrowheads="1"/>
          </p:cNvSpPr>
          <p:nvPr/>
        </p:nvSpPr>
        <p:spPr bwMode="auto">
          <a:xfrm>
            <a:off x="4802188" y="5908675"/>
            <a:ext cx="127000" cy="128588"/>
          </a:xfrm>
          <a:prstGeom prst="rect">
            <a:avLst/>
          </a:prstGeom>
          <a:solidFill>
            <a:srgbClr val="89A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00" name="Freeform 56"/>
          <p:cNvSpPr>
            <a:spLocks noEditPoints="1"/>
          </p:cNvSpPr>
          <p:nvPr/>
        </p:nvSpPr>
        <p:spPr bwMode="auto">
          <a:xfrm>
            <a:off x="4797425" y="5903913"/>
            <a:ext cx="136525" cy="138113"/>
          </a:xfrm>
          <a:custGeom>
            <a:avLst/>
            <a:gdLst>
              <a:gd name="T0" fmla="*/ 0 w 720"/>
              <a:gd name="T1" fmla="*/ 24 h 720"/>
              <a:gd name="T2" fmla="*/ 24 w 720"/>
              <a:gd name="T3" fmla="*/ 0 h 720"/>
              <a:gd name="T4" fmla="*/ 696 w 720"/>
              <a:gd name="T5" fmla="*/ 0 h 720"/>
              <a:gd name="T6" fmla="*/ 720 w 720"/>
              <a:gd name="T7" fmla="*/ 24 h 720"/>
              <a:gd name="T8" fmla="*/ 720 w 720"/>
              <a:gd name="T9" fmla="*/ 696 h 720"/>
              <a:gd name="T10" fmla="*/ 696 w 720"/>
              <a:gd name="T11" fmla="*/ 720 h 720"/>
              <a:gd name="T12" fmla="*/ 24 w 720"/>
              <a:gd name="T13" fmla="*/ 720 h 720"/>
              <a:gd name="T14" fmla="*/ 0 w 720"/>
              <a:gd name="T15" fmla="*/ 696 h 720"/>
              <a:gd name="T16" fmla="*/ 0 w 720"/>
              <a:gd name="T17" fmla="*/ 24 h 720"/>
              <a:gd name="T18" fmla="*/ 48 w 720"/>
              <a:gd name="T19" fmla="*/ 696 h 720"/>
              <a:gd name="T20" fmla="*/ 24 w 720"/>
              <a:gd name="T21" fmla="*/ 672 h 720"/>
              <a:gd name="T22" fmla="*/ 696 w 720"/>
              <a:gd name="T23" fmla="*/ 672 h 720"/>
              <a:gd name="T24" fmla="*/ 672 w 720"/>
              <a:gd name="T25" fmla="*/ 696 h 720"/>
              <a:gd name="T26" fmla="*/ 672 w 720"/>
              <a:gd name="T27" fmla="*/ 24 h 720"/>
              <a:gd name="T28" fmla="*/ 696 w 720"/>
              <a:gd name="T29" fmla="*/ 48 h 720"/>
              <a:gd name="T30" fmla="*/ 24 w 720"/>
              <a:gd name="T31" fmla="*/ 48 h 720"/>
              <a:gd name="T32" fmla="*/ 48 w 720"/>
              <a:gd name="T33" fmla="*/ 24 h 720"/>
              <a:gd name="T34" fmla="*/ 48 w 720"/>
              <a:gd name="T35" fmla="*/ 69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720">
                <a:moveTo>
                  <a:pt x="0" y="24"/>
                </a:moveTo>
                <a:cubicBezTo>
                  <a:pt x="0" y="11"/>
                  <a:pt x="11" y="0"/>
                  <a:pt x="24" y="0"/>
                </a:cubicBezTo>
                <a:lnTo>
                  <a:pt x="696" y="0"/>
                </a:lnTo>
                <a:cubicBezTo>
                  <a:pt x="710" y="0"/>
                  <a:pt x="720" y="11"/>
                  <a:pt x="720" y="24"/>
                </a:cubicBezTo>
                <a:lnTo>
                  <a:pt x="720" y="696"/>
                </a:lnTo>
                <a:cubicBezTo>
                  <a:pt x="720" y="710"/>
                  <a:pt x="710" y="720"/>
                  <a:pt x="696" y="720"/>
                </a:cubicBezTo>
                <a:lnTo>
                  <a:pt x="24" y="720"/>
                </a:lnTo>
                <a:cubicBezTo>
                  <a:pt x="11" y="720"/>
                  <a:pt x="0" y="710"/>
                  <a:pt x="0" y="696"/>
                </a:cubicBezTo>
                <a:lnTo>
                  <a:pt x="0" y="24"/>
                </a:lnTo>
                <a:close/>
                <a:moveTo>
                  <a:pt x="48" y="696"/>
                </a:moveTo>
                <a:lnTo>
                  <a:pt x="24" y="672"/>
                </a:lnTo>
                <a:lnTo>
                  <a:pt x="696" y="672"/>
                </a:lnTo>
                <a:lnTo>
                  <a:pt x="672" y="696"/>
                </a:lnTo>
                <a:lnTo>
                  <a:pt x="672" y="24"/>
                </a:lnTo>
                <a:lnTo>
                  <a:pt x="696" y="48"/>
                </a:lnTo>
                <a:lnTo>
                  <a:pt x="24" y="48"/>
                </a:lnTo>
                <a:lnTo>
                  <a:pt x="48" y="24"/>
                </a:lnTo>
                <a:lnTo>
                  <a:pt x="48" y="69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da-DK"/>
          </a:p>
        </p:txBody>
      </p:sp>
      <p:sp>
        <p:nvSpPr>
          <p:cNvPr id="4101" name="Rectangle 57"/>
          <p:cNvSpPr>
            <a:spLocks noChangeArrowheads="1"/>
          </p:cNvSpPr>
          <p:nvPr/>
        </p:nvSpPr>
        <p:spPr bwMode="auto">
          <a:xfrm>
            <a:off x="4989513" y="5824538"/>
            <a:ext cx="162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Arial" pitchFamily="34" charset="0"/>
                <a:cs typeface="Arial" pitchFamily="34" charset="0"/>
              </a:rPr>
              <a:t>Tidlig 1. slæt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Afrundet rektangel 6"/>
          <p:cNvSpPr/>
          <p:nvPr/>
        </p:nvSpPr>
        <p:spPr>
          <a:xfrm>
            <a:off x="368444" y="1857400"/>
            <a:ext cx="8312204" cy="180020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Afrundet rektangel 7"/>
          <p:cNvSpPr/>
          <p:nvPr/>
        </p:nvSpPr>
        <p:spPr>
          <a:xfrm>
            <a:off x="368444" y="3573016"/>
            <a:ext cx="8312204" cy="165618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06460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8.61272E-6 C 0.0092 -0.01226 0.00434 -0.00902 0.01285 -0.01272 C 0.02014 -0.0229 0.01128 -0.0118 0.02066 -0.0192 C 0.02535 -0.0229 0.02778 -0.02706 0.03333 -0.0296 C 0.03594 -0.03307 0.03785 -0.03608 0.04132 -0.03816 C 0.04444 -0.04001 0.05104 -0.04232 0.05104 -0.04232 C 0.0526 -0.04371 0.05399 -0.04556 0.05573 -0.04671 C 0.05729 -0.04764 0.0592 -0.0474 0.06059 -0.04879 C 0.07101 -0.05966 0.05625 -0.0518 0.06858 -0.05712 C 0.07483 -0.06613 0.06788 -0.05688 0.07622 -0.06567 C 0.08455 -0.07446 0.07396 -0.06451 0.08264 -0.07631 C 0.08403 -0.07816 0.08576 -0.07885 0.08733 -0.08047 C 0.09271 -0.08602 0.09132 -0.08995 0.09844 -0.09319 C 0.10417 -0.10405 0.11146 -0.11006 0.1191 -0.11839 C 0.12309 -0.12278 0.12587 -0.12717 0.13021 -0.1311 C 0.13819 -0.14752 0.15365 -0.15931 0.1651 -0.17134 C 0.17153 -0.17804 0.17622 -0.18683 0.1842 -0.1903 C 0.18924 -0.19746 0.19479 -0.20209 0.20174 -0.20509 C 0.20625 -0.21134 0.21146 -0.21712 0.21753 -0.21989 C 0.2224 -0.22683 0.22656 -0.23168 0.23333 -0.23469 C 0.23733 -0.24255 0.24392 -0.24648 0.25087 -0.24949 C 0.25764 -0.25897 0.26632 -0.26475 0.27465 -0.27076 C 0.28108 -0.27538 0.28542 -0.28278 0.29219 -0.28556 C 0.29375 -0.28694 0.29514 -0.28879 0.29687 -0.28972 C 0.3 -0.29157 0.30642 -0.29388 0.30642 -0.29388 C 0.32274 -0.30914 0.30017 -0.28902 0.31597 -0.30035 C 0.32396 -0.30613 0.33142 -0.31238 0.33976 -0.31723 C 0.3474 -0.32162 0.35608 -0.32278 0.36354 -0.32787 C 0.37153 -0.33319 0.37882 -0.3385 0.38733 -0.34266 C 0.39566 -0.35307 0.41285 -0.35677 0.42396 -0.36162 C 0.45677 -0.37596 0.49028 -0.38914 0.52396 -0.39954 C 0.53646 -0.40347 0.54931 -0.40717 0.56198 -0.41018 C 0.5684 -0.4118 0.57465 -0.41295 0.58108 -0.41434 C 0.58472 -0.41503 0.59219 -0.41665 0.59219 -0.41665 C 0.61198 -0.42544 0.6349 -0.42336 0.65556 -0.42498 C 0.67187 -0.42914 0.68819 -0.43006 0.70486 -0.43145 C 0.72083 -0.43862 0.74583 -0.43654 0.76198 -0.43769 C 0.77205 -0.44093 0.78194 -0.44255 0.79219 -0.44394 C 0.82257 -0.45295 0.76181 -0.43561 0.85243 -0.45041 C 0.90191 -0.4585 0.94983 -0.46729 1 -0.46729 " pathEditMode="relative" ptsTypes="fffffffffffffffffffffffffffffffffffffffA">
                                      <p:cBhvr>
                                        <p:cTn id="6" dur="4000" fill="hold"/>
                                        <p:tgtEl>
                                          <p:spTgt spid="205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2800" dirty="0" smtClean="0"/>
              <a:t>Botanisk sammensætning</a:t>
            </a:r>
            <a:endParaRPr lang="da-DK" dirty="0"/>
          </a:p>
        </p:txBody>
      </p:sp>
      <p:graphicFrame>
        <p:nvGraphicFramePr>
          <p:cNvPr id="4" name="Pladsholder til indhold 3"/>
          <p:cNvGraphicFramePr>
            <a:graphicFrameLocks noGrp="1"/>
          </p:cNvGraphicFramePr>
          <p:nvPr>
            <p:ph sz="quarter" idx="12"/>
            <p:extLst>
              <p:ext uri="{D42A27DB-BD31-4B8C-83A1-F6EECF244321}">
                <p14:modId xmlns:p14="http://schemas.microsoft.com/office/powerpoint/2010/main" val="3591111251"/>
              </p:ext>
            </p:extLst>
          </p:nvPr>
        </p:nvGraphicFramePr>
        <p:xfrm>
          <a:off x="368444" y="1727448"/>
          <a:ext cx="8269183" cy="424914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1" descr="S:\5 Overheads\2014\03 Grovfoder\parapl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6085" y="332656"/>
            <a:ext cx="2256085" cy="1849776"/>
          </a:xfrm>
          <a:prstGeom prst="rect">
            <a:avLst/>
          </a:prstGeom>
          <a:noFill/>
          <a:extLst>
            <a:ext uri="{909E8E84-426E-40DD-AFC4-6F175D3DCCD1}">
              <a14:hiddenFill xmlns:a14="http://schemas.microsoft.com/office/drawing/2010/main">
                <a:solidFill>
                  <a:srgbClr val="FFFFFF"/>
                </a:solidFill>
              </a14:hiddenFill>
            </a:ext>
          </a:extLst>
        </p:spPr>
      </p:pic>
      <p:sp>
        <p:nvSpPr>
          <p:cNvPr id="8" name="Afrundet rektangel 7"/>
          <p:cNvSpPr/>
          <p:nvPr/>
        </p:nvSpPr>
        <p:spPr>
          <a:xfrm>
            <a:off x="368444" y="1700808"/>
            <a:ext cx="8312204" cy="180020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Afrundet rektangel 8"/>
          <p:cNvSpPr/>
          <p:nvPr/>
        </p:nvSpPr>
        <p:spPr>
          <a:xfrm>
            <a:off x="368444" y="3416424"/>
            <a:ext cx="8312204" cy="165618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51217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6.38889E-6 9.82659E-7 C 0.0052 -0.00231 0.00902 -0.00601 0.01423 -0.00832 C 0.02517 -0.01803 0.03975 -0.0215 0.05225 -0.02728 C 0.07846 -0.03931 0.10468 -0.04624 0.13159 -0.05272 C 0.13906 -0.05457 0.14635 -0.05803 0.15381 -0.05919 C 0.16527 -0.06104 0.19565 -0.06266 0.20468 -0.06335 C 0.24704 -0.07029 0.28871 -0.07237 0.33159 -0.07399 C 0.52586 -0.09711 0.7243 -0.0911 0.91892 -0.09295 C 0.94965 -0.09225 0.98037 -0.09087 1.0111 -0.09087 " pathEditMode="relative" ptsTypes="ffffffffA">
                                      <p:cBhvr>
                                        <p:cTn id="6" dur="4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Botanisk sammensætning</a:t>
            </a:r>
            <a:br>
              <a:rPr lang="da-DK" dirty="0"/>
            </a:br>
            <a:endParaRPr lang="da-DK" dirty="0"/>
          </a:p>
        </p:txBody>
      </p:sp>
      <p:graphicFrame>
        <p:nvGraphicFramePr>
          <p:cNvPr id="5" name="Pladsholder til indhold 4"/>
          <p:cNvGraphicFramePr>
            <a:graphicFrameLocks noGrp="1"/>
          </p:cNvGraphicFramePr>
          <p:nvPr>
            <p:ph sz="quarter" idx="12"/>
            <p:extLst>
              <p:ext uri="{D42A27DB-BD31-4B8C-83A1-F6EECF244321}">
                <p14:modId xmlns:p14="http://schemas.microsoft.com/office/powerpoint/2010/main" val="2012073052"/>
              </p:ext>
            </p:extLst>
          </p:nvPr>
        </p:nvGraphicFramePr>
        <p:xfrm>
          <a:off x="539552" y="1686838"/>
          <a:ext cx="8164660" cy="424914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descr="S:\5 Overheads\2014\03 Grovfoder\so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5045" y="2924944"/>
            <a:ext cx="1869481" cy="1869481"/>
          </a:xfrm>
          <a:prstGeom prst="rect">
            <a:avLst/>
          </a:prstGeom>
          <a:noFill/>
          <a:extLst>
            <a:ext uri="{909E8E84-426E-40DD-AFC4-6F175D3DCCD1}">
              <a14:hiddenFill xmlns:a14="http://schemas.microsoft.com/office/drawing/2010/main">
                <a:solidFill>
                  <a:srgbClr val="FFFFFF"/>
                </a:solidFill>
              </a14:hiddenFill>
            </a:ext>
          </a:extLst>
        </p:spPr>
      </p:pic>
      <p:sp>
        <p:nvSpPr>
          <p:cNvPr id="7" name="Afrundet rektangel 6"/>
          <p:cNvSpPr/>
          <p:nvPr/>
        </p:nvSpPr>
        <p:spPr>
          <a:xfrm>
            <a:off x="368444" y="1628800"/>
            <a:ext cx="8312204" cy="180020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Afrundet rektangel 7"/>
          <p:cNvSpPr/>
          <p:nvPr/>
        </p:nvSpPr>
        <p:spPr>
          <a:xfrm>
            <a:off x="368444" y="3344416"/>
            <a:ext cx="8312204" cy="165618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14373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8.61272E-6 C 0.0092 -0.01226 0.00434 -0.00902 0.01285 -0.01272 C 0.02014 -0.0229 0.01128 -0.0118 0.02066 -0.0192 C 0.02535 -0.0229 0.02778 -0.02706 0.03333 -0.0296 C 0.03594 -0.03307 0.03785 -0.03608 0.04132 -0.03816 C 0.04444 -0.04001 0.05104 -0.04232 0.05104 -0.04232 C 0.0526 -0.04371 0.05399 -0.04556 0.05573 -0.04671 C 0.05729 -0.04764 0.0592 -0.0474 0.06059 -0.04879 C 0.07101 -0.05966 0.05625 -0.0518 0.06858 -0.05712 C 0.07483 -0.06613 0.06788 -0.05688 0.07622 -0.06567 C 0.08455 -0.07446 0.07396 -0.06451 0.08264 -0.07631 C 0.08403 -0.07816 0.08576 -0.07885 0.08733 -0.08047 C 0.09271 -0.08602 0.09132 -0.08995 0.09844 -0.09319 C 0.10417 -0.10405 0.11146 -0.11006 0.1191 -0.11839 C 0.12309 -0.12278 0.12587 -0.12717 0.13021 -0.1311 C 0.13819 -0.14752 0.15365 -0.15931 0.1651 -0.17134 C 0.17153 -0.17804 0.17622 -0.18683 0.1842 -0.1903 C 0.18924 -0.19746 0.19479 -0.20209 0.20174 -0.20509 C 0.20625 -0.21134 0.21146 -0.21712 0.21753 -0.21989 C 0.2224 -0.22683 0.22656 -0.23168 0.23333 -0.23469 C 0.23733 -0.24255 0.24392 -0.24648 0.25087 -0.24949 C 0.25764 -0.25897 0.26632 -0.26475 0.27465 -0.27076 C 0.28108 -0.27538 0.28542 -0.28278 0.29219 -0.28556 C 0.29375 -0.28694 0.29514 -0.28879 0.29687 -0.28972 C 0.3 -0.29157 0.30642 -0.29388 0.30642 -0.29388 C 0.32274 -0.30914 0.30017 -0.28902 0.31597 -0.30035 C 0.32396 -0.30613 0.33142 -0.31238 0.33976 -0.31723 C 0.3474 -0.32162 0.35608 -0.32278 0.36354 -0.32787 C 0.37153 -0.33319 0.37882 -0.3385 0.38733 -0.34266 C 0.39566 -0.35307 0.41285 -0.35677 0.42396 -0.36162 C 0.45677 -0.37596 0.49028 -0.38914 0.52396 -0.39954 C 0.53646 -0.40347 0.54931 -0.40717 0.56198 -0.41018 C 0.5684 -0.4118 0.57465 -0.41295 0.58108 -0.41434 C 0.58472 -0.41503 0.59219 -0.41665 0.59219 -0.41665 C 0.61198 -0.42544 0.6349 -0.42336 0.65556 -0.42498 C 0.67187 -0.42914 0.68819 -0.43006 0.70486 -0.43145 C 0.72083 -0.43862 0.74583 -0.43654 0.76198 -0.43769 C 0.77205 -0.44093 0.78194 -0.44255 0.79219 -0.44394 C 0.82257 -0.45295 0.76181 -0.43561 0.85243 -0.45041 C 0.90191 -0.4585 0.94983 -0.46729 1 -0.46729 " pathEditMode="relative" ptsTypes="fffffffffffffffffffffffffffffffffffffffA">
                                      <p:cBhvr>
                                        <p:cTn id="6" dur="4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2800" dirty="0" smtClean="0"/>
              <a:t>FK organisk stof, et godt græsår</a:t>
            </a:r>
            <a:endParaRPr lang="da-DK" sz="2800" dirty="0"/>
          </a:p>
        </p:txBody>
      </p:sp>
      <p:pic>
        <p:nvPicPr>
          <p:cNvPr id="6" name="Picture 1" descr="S:\5 Overheads\2014\03 Grovfoder\parapl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6085" y="332656"/>
            <a:ext cx="2256085" cy="1849776"/>
          </a:xfrm>
          <a:prstGeom prst="rect">
            <a:avLst/>
          </a:prstGeom>
          <a:noFill/>
          <a:extLst>
            <a:ext uri="{909E8E84-426E-40DD-AFC4-6F175D3DCCD1}">
              <a14:hiddenFill xmlns:a14="http://schemas.microsoft.com/office/drawing/2010/main">
                <a:solidFill>
                  <a:srgbClr val="FFFFFF"/>
                </a:solidFill>
              </a14:hiddenFill>
            </a:ext>
          </a:extLst>
        </p:spPr>
      </p:pic>
      <p:sp>
        <p:nvSpPr>
          <p:cNvPr id="8" name="Afrundet rektangel 7"/>
          <p:cNvSpPr/>
          <p:nvPr/>
        </p:nvSpPr>
        <p:spPr>
          <a:xfrm rot="5400000">
            <a:off x="4156264" y="2586430"/>
            <a:ext cx="4615656" cy="1064429"/>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9" name="Pladsholder til indhold 8"/>
          <p:cNvGraphicFramePr>
            <a:graphicFrameLocks noGrp="1"/>
          </p:cNvGraphicFramePr>
          <p:nvPr>
            <p:ph sz="quarter" idx="12"/>
            <p:extLst>
              <p:ext uri="{D42A27DB-BD31-4B8C-83A1-F6EECF244321}">
                <p14:modId xmlns:p14="http://schemas.microsoft.com/office/powerpoint/2010/main" val="2309512867"/>
              </p:ext>
            </p:extLst>
          </p:nvPr>
        </p:nvGraphicFramePr>
        <p:xfrm>
          <a:off x="818827" y="1412776"/>
          <a:ext cx="7848104" cy="4465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279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6.38889E-6 9.82659E-7 C 0.0052 -0.00231 0.00902 -0.00601 0.01423 -0.00832 C 0.02517 -0.01803 0.03975 -0.0215 0.05225 -0.02728 C 0.07846 -0.03931 0.10468 -0.04624 0.13159 -0.05272 C 0.13906 -0.05457 0.14635 -0.05803 0.15381 -0.05919 C 0.16527 -0.06104 0.19565 -0.06266 0.20468 -0.06335 C 0.24704 -0.07029 0.28871 -0.07237 0.33159 -0.07399 C 0.52586 -0.09711 0.7243 -0.0911 0.91892 -0.09295 C 0.94965 -0.09225 0.98037 -0.09087 1.0111 -0.09087 " pathEditMode="relative" ptsTypes="ffffffffA">
                                      <p:cBhvr>
                                        <p:cTn id="6" dur="4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3608" y="635384"/>
            <a:ext cx="7715250" cy="1143000"/>
          </a:xfrm>
        </p:spPr>
        <p:txBody>
          <a:bodyPr/>
          <a:lstStyle/>
          <a:p>
            <a:r>
              <a:rPr lang="da-DK" sz="2800" dirty="0" smtClean="0"/>
              <a:t>FK organisk stof, et dårlig græsår</a:t>
            </a:r>
            <a:endParaRPr lang="da-DK" sz="2800" dirty="0"/>
          </a:p>
        </p:txBody>
      </p:sp>
      <p:pic>
        <p:nvPicPr>
          <p:cNvPr id="5" name="Picture 3" descr="S:\5 Overheads\2014\03 Grovfoder\so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5045" y="2924944"/>
            <a:ext cx="1869481" cy="1869481"/>
          </a:xfrm>
          <a:prstGeom prst="rect">
            <a:avLst/>
          </a:prstGeom>
          <a:noFill/>
          <a:extLst>
            <a:ext uri="{909E8E84-426E-40DD-AFC4-6F175D3DCCD1}">
              <a14:hiddenFill xmlns:a14="http://schemas.microsoft.com/office/drawing/2010/main">
                <a:solidFill>
                  <a:srgbClr val="FFFFFF"/>
                </a:solidFill>
              </a14:hiddenFill>
            </a:ext>
          </a:extLst>
        </p:spPr>
      </p:pic>
      <p:sp>
        <p:nvSpPr>
          <p:cNvPr id="6" name="Afrundet rektangel 5"/>
          <p:cNvSpPr/>
          <p:nvPr/>
        </p:nvSpPr>
        <p:spPr>
          <a:xfrm rot="5400000">
            <a:off x="4175956" y="2666347"/>
            <a:ext cx="4752528" cy="1080121"/>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8" name="Pladsholder til indhold 7"/>
          <p:cNvGraphicFramePr>
            <a:graphicFrameLocks noGrp="1"/>
          </p:cNvGraphicFramePr>
          <p:nvPr>
            <p:ph sz="quarter" idx="12"/>
            <p:extLst>
              <p:ext uri="{D42A27DB-BD31-4B8C-83A1-F6EECF244321}">
                <p14:modId xmlns:p14="http://schemas.microsoft.com/office/powerpoint/2010/main" val="3051699053"/>
              </p:ext>
            </p:extLst>
          </p:nvPr>
        </p:nvGraphicFramePr>
        <p:xfrm>
          <a:off x="769019" y="1475864"/>
          <a:ext cx="7920112" cy="4465166"/>
        </p:xfrm>
        <a:graphic>
          <a:graphicData uri="http://schemas.openxmlformats.org/drawingml/2006/chart">
            <c:chart xmlns:c="http://schemas.openxmlformats.org/drawingml/2006/chart" xmlns:r="http://schemas.openxmlformats.org/officeDocument/2006/relationships" r:id="rId3"/>
          </a:graphicData>
        </a:graphic>
      </p:graphicFrame>
      <p:sp>
        <p:nvSpPr>
          <p:cNvPr id="4" name="Afrundet rektangel 3"/>
          <p:cNvSpPr/>
          <p:nvPr/>
        </p:nvSpPr>
        <p:spPr>
          <a:xfrm>
            <a:off x="1331640" y="2777066"/>
            <a:ext cx="5760641" cy="541867"/>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Afrundet rektangel 8"/>
          <p:cNvSpPr/>
          <p:nvPr/>
        </p:nvSpPr>
        <p:spPr>
          <a:xfrm>
            <a:off x="1322843" y="4437112"/>
            <a:ext cx="5760641" cy="541867"/>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13037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8.61272E-6 C 0.0092 -0.01226 0.00434 -0.00902 0.01285 -0.01272 C 0.02014 -0.0229 0.01128 -0.0118 0.02066 -0.0192 C 0.02535 -0.0229 0.02778 -0.02706 0.03333 -0.0296 C 0.03594 -0.03307 0.03785 -0.03608 0.04132 -0.03816 C 0.04444 -0.04001 0.05104 -0.04232 0.05104 -0.04232 C 0.0526 -0.04371 0.05399 -0.04556 0.05573 -0.04671 C 0.05729 -0.04764 0.0592 -0.0474 0.06059 -0.04879 C 0.07101 -0.05966 0.05625 -0.0518 0.06858 -0.05712 C 0.07483 -0.06613 0.06788 -0.05688 0.07622 -0.06567 C 0.08455 -0.07446 0.07396 -0.06451 0.08264 -0.07631 C 0.08403 -0.07816 0.08576 -0.07885 0.08733 -0.08047 C 0.09271 -0.08602 0.09132 -0.08995 0.09844 -0.09319 C 0.10417 -0.10405 0.11146 -0.11006 0.1191 -0.11839 C 0.12309 -0.12278 0.12587 -0.12717 0.13021 -0.1311 C 0.13819 -0.14752 0.15365 -0.15931 0.1651 -0.17134 C 0.17153 -0.17804 0.17622 -0.18683 0.1842 -0.1903 C 0.18924 -0.19746 0.19479 -0.20209 0.20174 -0.20509 C 0.20625 -0.21134 0.21146 -0.21712 0.21753 -0.21989 C 0.2224 -0.22683 0.22656 -0.23168 0.23333 -0.23469 C 0.23733 -0.24255 0.24392 -0.24648 0.25087 -0.24949 C 0.25764 -0.25897 0.26632 -0.26475 0.27465 -0.27076 C 0.28108 -0.27538 0.28542 -0.28278 0.29219 -0.28556 C 0.29375 -0.28694 0.29514 -0.28879 0.29687 -0.28972 C 0.3 -0.29157 0.30642 -0.29388 0.30642 -0.29388 C 0.32274 -0.30914 0.30017 -0.28902 0.31597 -0.30035 C 0.32396 -0.30613 0.33142 -0.31238 0.33976 -0.31723 C 0.3474 -0.32162 0.35608 -0.32278 0.36354 -0.32787 C 0.37153 -0.33319 0.37882 -0.3385 0.38733 -0.34266 C 0.39566 -0.35307 0.41285 -0.35677 0.42396 -0.36162 C 0.45677 -0.37596 0.49028 -0.38914 0.52396 -0.39954 C 0.53646 -0.40347 0.54931 -0.40717 0.56198 -0.41018 C 0.5684 -0.4118 0.57465 -0.41295 0.58108 -0.41434 C 0.58472 -0.41503 0.59219 -0.41665 0.59219 -0.41665 C 0.61198 -0.42544 0.6349 -0.42336 0.65556 -0.42498 C 0.67187 -0.42914 0.68819 -0.43006 0.70486 -0.43145 C 0.72083 -0.43862 0.74583 -0.43654 0.76198 -0.43769 C 0.77205 -0.44093 0.78194 -0.44255 0.79219 -0.44394 C 0.82257 -0.45295 0.76181 -0.43561 0.85243 -0.45041 C 0.90191 -0.4585 0.94983 -0.46729 1 -0.46729 " pathEditMode="relative" ptsTypes="fffffffffffffffffffffffffffffffffffffffA">
                                      <p:cBhvr>
                                        <p:cTn id="6" dur="4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Lst>
  </p:timing>
</p:sld>
</file>

<file path=ppt/theme/theme1.xml><?xml version="1.0" encoding="utf-8"?>
<a:theme xmlns:a="http://schemas.openxmlformats.org/drawingml/2006/main" name="pl_plk_2014_skabelon_uden_finansiering">
  <a:themeElements>
    <a:clrScheme name="VFL AKM">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rticleStartDate xmlns="http://schemas.microsoft.com/sharepoint/v3">2014-01-13T23:00:00+00:00</ArticleStartDate>
    <PublishingRollupImage xmlns="http://schemas.microsoft.com/sharepoint/v3" xsi:nil="true"/>
    <ArticleByLine xmlns="http://schemas.microsoft.com/sharepoint/v3" xsi:nil="true"/>
    <PublishingContactEmail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Audience xmlns="http://schemas.microsoft.com/sharepoint/v3" xsi:nil="true"/>
    <PublishingImageCaption xmlns="http://schemas.microsoft.com/sharepoint/v3" xsi:nil="true"/>
    <PublishingContactPicture xmlns="http://schemas.microsoft.com/sharepoint/v3">
      <Url xsi:nil="true"/>
      <Description xsi:nil="true"/>
    </PublishingContactPicture>
    <PublishingContactName xmlns="http://schemas.microsoft.com/sharepoint/v3" xsi:nil="true"/>
    <Comments xmlns="http://schemas.microsoft.com/sharepoint/v3">Indlæg fra Plantekongres 2014.</Comments>
    <PublishingPageContent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722B826D8BC34B499D4D80581D5C9049"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20d0cf507b3dccef17058d6a7604f3fe">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DD0F7D-2EC2-4001-A9E7-89B94CF43A45}"/>
</file>

<file path=customXml/itemProps2.xml><?xml version="1.0" encoding="utf-8"?>
<ds:datastoreItem xmlns:ds="http://schemas.openxmlformats.org/officeDocument/2006/customXml" ds:itemID="{62A926DC-1D69-4252-A947-CD5DDBC38241}"/>
</file>

<file path=customXml/itemProps3.xml><?xml version="1.0" encoding="utf-8"?>
<ds:datastoreItem xmlns:ds="http://schemas.openxmlformats.org/officeDocument/2006/customXml" ds:itemID="{6CC36473-B5FD-4860-AC3C-B7041123317A}"/>
</file>

<file path=customXml/itemProps4.xml><?xml version="1.0" encoding="utf-8"?>
<ds:datastoreItem xmlns:ds="http://schemas.openxmlformats.org/officeDocument/2006/customXml" ds:itemID="{62A926DC-1D69-4252-A947-CD5DDBC38241}"/>
</file>

<file path=docProps/app.xml><?xml version="1.0" encoding="utf-8"?>
<Properties xmlns="http://schemas.openxmlformats.org/officeDocument/2006/extended-properties" xmlns:vt="http://schemas.openxmlformats.org/officeDocument/2006/docPropsVTypes">
  <Template>pl_plk_2014_skabelon_uden_finansiering</Template>
  <TotalTime>0</TotalTime>
  <Words>643</Words>
  <Application>Microsoft Office PowerPoint</Application>
  <PresentationFormat>Skærmshow (4:3)</PresentationFormat>
  <Paragraphs>130</Paragraphs>
  <Slides>26</Slides>
  <Notes>0</Notes>
  <HiddenSlides>0</HiddenSlides>
  <MMClips>0</MMClips>
  <ScaleCrop>false</ScaleCrop>
  <HeadingPairs>
    <vt:vector size="4" baseType="variant">
      <vt:variant>
        <vt:lpstr>Tema</vt:lpstr>
      </vt:variant>
      <vt:variant>
        <vt:i4>1</vt:i4>
      </vt:variant>
      <vt:variant>
        <vt:lpstr>Diastitler</vt:lpstr>
      </vt:variant>
      <vt:variant>
        <vt:i4>26</vt:i4>
      </vt:variant>
    </vt:vector>
  </HeadingPairs>
  <TitlesOfParts>
    <vt:vector size="27" baseType="lpstr">
      <vt:lpstr>pl_plk_2014_skabelon_uden_finansiering</vt:lpstr>
      <vt:lpstr>Kvalitet og slætantal i kløvergræs</vt:lpstr>
      <vt:lpstr>PowerPoint-præsentation</vt:lpstr>
      <vt:lpstr>Slætstrategiens virkemidler på kvaliteten i kløvergræs</vt:lpstr>
      <vt:lpstr>Godt græsår, 2012</vt:lpstr>
      <vt:lpstr>Dårligt græsår, 2013</vt:lpstr>
      <vt:lpstr>Botanisk sammensætning</vt:lpstr>
      <vt:lpstr>Botanisk sammensætning </vt:lpstr>
      <vt:lpstr>FK organisk stof, et godt græsår</vt:lpstr>
      <vt:lpstr>FK organisk stof, et dårlig græsår</vt:lpstr>
      <vt:lpstr>Pct. Råprotein, et godt græsår</vt:lpstr>
      <vt:lpstr>Pct. Råprotein, et dårlig græsår</vt:lpstr>
      <vt:lpstr>Konklusion</vt:lpstr>
      <vt:lpstr>Valg af kløvergræs blanding</vt:lpstr>
      <vt:lpstr>“Bedst i test” mht. udbytte af FEN og råprotein  gns. af 1 vandet og 2 uvandet forsøg 2013, 1. brugsår, 4 slæt</vt:lpstr>
      <vt:lpstr>PowerPoint-præsentation</vt:lpstr>
      <vt:lpstr>PowerPoint-præsentation</vt:lpstr>
      <vt:lpstr>PowerPoint-præsentation</vt:lpstr>
      <vt:lpstr>PowerPoint-præsentation</vt:lpstr>
      <vt:lpstr>PowerPoint-præsentation</vt:lpstr>
      <vt:lpstr>PowerPoint-præsentation</vt:lpstr>
      <vt:lpstr>Kontrolleret trafik i græsmarken</vt:lpstr>
      <vt:lpstr>Ægte kørespor - hvor hele maskinkæden kører i faste spor</vt:lpstr>
      <vt:lpstr>Den tilnærmede model - hvor kun gyllevogn og frakørselsvogn er i faste spor </vt:lpstr>
      <vt:lpstr>Udbyttetab køreskader i kløvergræs ved kørsel på hele arealet, 1. brugsår, 2. til 4 slæt</vt:lpstr>
      <vt:lpstr>Indsatsområde i græsmarken</vt:lpstr>
      <vt:lpstr>Tak for opmærksomheden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 og slætantal i kløvergræs -Indlæg fra Plantekongres 2014</dc:title>
  <dc:creator/>
  <cp:lastModifiedBy/>
  <cp:revision>1</cp:revision>
  <dcterms:created xsi:type="dcterms:W3CDTF">2014-01-14T08:21:25Z</dcterms:created>
  <dcterms:modified xsi:type="dcterms:W3CDTF">2014-01-24T11:22:45Z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0x010100C568DB52D9D0A14D9B2FDCC96666E9F2007948130EC3DB064584E219954237AF3900242457EFB8B24247815D688C526CD44D00722B826D8BC34B499D4D80581D5C9049</vt:lpwstr>
  </property>
  <property fmtid="{D5CDD505-2E9C-101B-9397-08002B2CF9AE}" pid="3" name="DisplayComments">
    <vt:bool>true</vt:bool>
  </property>
  <property fmtid="{D5CDD505-2E9C-101B-9397-08002B2CF9AE}" pid="4" name="AllowComments">
    <vt:bool>true</vt:bool>
  </property>
  <property fmtid="{D5CDD505-2E9C-101B-9397-08002B2CF9AE}" pid="5" name="Sprogvalg">
    <vt:lpwstr>2</vt:lpwstr>
  </property>
  <property fmtid="{D5CDD505-2E9C-101B-9397-08002B2CF9AE}" pid="6" name="_dlc_DocIdItemGuid">
    <vt:lpwstr>d711b371-ebc2-4438-a50b-1ef546bfa9d2</vt:lpwstr>
  </property>
  <property fmtid="{D5CDD505-2E9C-101B-9397-08002B2CF9AE}" pid="7" name="HideInRollups">
    <vt:bool>true</vt:bool>
  </property>
  <property fmtid="{D5CDD505-2E9C-101B-9397-08002B2CF9AE}" pid="8" name="Revisionsdato">
    <vt:filetime>2014-01-14T12:23:00Z</vt:filetime>
  </property>
  <property fmtid="{D5CDD505-2E9C-101B-9397-08002B2CF9AE}" pid="9" name="WebInfo_FinansieringsLink">
    <vt:lpwstr>d711b371-ebc2-4438-a50b-1ef546bfa9d2</vt:lpwstr>
  </property>
  <property fmtid="{D5CDD505-2E9C-101B-9397-08002B2CF9AE}" pid="10" name="EnclosureFor">
    <vt:lpwstr/>
  </property>
  <property fmtid="{D5CDD505-2E9C-101B-9397-08002B2CF9AE}" pid="11" name="KnowledgeArticle">
    <vt:bool>false</vt:bool>
  </property>
</Properties>
</file>